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61" r:id="rId4"/>
    <p:sldId id="262" r:id="rId5"/>
    <p:sldId id="263" r:id="rId6"/>
    <p:sldId id="279" r:id="rId7"/>
    <p:sldId id="280" r:id="rId8"/>
    <p:sldId id="278" r:id="rId9"/>
    <p:sldId id="275" r:id="rId10"/>
    <p:sldId id="276" r:id="rId11"/>
    <p:sldId id="265" r:id="rId12"/>
    <p:sldId id="264" r:id="rId13"/>
    <p:sldId id="266" r:id="rId14"/>
    <p:sldId id="268" r:id="rId15"/>
    <p:sldId id="267" r:id="rId16"/>
    <p:sldId id="269" r:id="rId17"/>
    <p:sldId id="270" r:id="rId18"/>
    <p:sldId id="271" r:id="rId19"/>
    <p:sldId id="272" r:id="rId20"/>
    <p:sldId id="273" r:id="rId21"/>
    <p:sldId id="259"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72" d="100"/>
          <a:sy n="72" d="100"/>
        </p:scale>
        <p:origin x="6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3A78D4-9465-4592-BB03-D4F5767E1C3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5099CD8-809F-4FF0-BFDA-B04CA4E357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6095E70-09E3-40E6-83C5-3B198049ED7A}"/>
              </a:ext>
            </a:extLst>
          </p:cNvPr>
          <p:cNvSpPr>
            <a:spLocks noGrp="1"/>
          </p:cNvSpPr>
          <p:nvPr>
            <p:ph type="dt" sz="half" idx="10"/>
          </p:nvPr>
        </p:nvSpPr>
        <p:spPr/>
        <p:txBody>
          <a:bodyPr/>
          <a:lstStyle/>
          <a:p>
            <a:fld id="{A713AD54-35D2-4188-BB80-3A44965502BA}" type="datetimeFigureOut">
              <a:rPr lang="it-IT" smtClean="0"/>
              <a:t>27/09/2020</a:t>
            </a:fld>
            <a:endParaRPr lang="it-IT"/>
          </a:p>
        </p:txBody>
      </p:sp>
      <p:sp>
        <p:nvSpPr>
          <p:cNvPr id="5" name="Segnaposto piè di pagina 4">
            <a:extLst>
              <a:ext uri="{FF2B5EF4-FFF2-40B4-BE49-F238E27FC236}">
                <a16:creationId xmlns:a16="http://schemas.microsoft.com/office/drawing/2014/main" id="{BC6407AD-EA5B-44C0-B68D-4C4CDBD5E78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CB3CC1B-F47A-43F9-A01A-7149C01EC0D7}"/>
              </a:ext>
            </a:extLst>
          </p:cNvPr>
          <p:cNvSpPr>
            <a:spLocks noGrp="1"/>
          </p:cNvSpPr>
          <p:nvPr>
            <p:ph type="sldNum" sz="quarter" idx="12"/>
          </p:nvPr>
        </p:nvSpPr>
        <p:spPr/>
        <p:txBody>
          <a:bodyPr/>
          <a:lstStyle/>
          <a:p>
            <a:fld id="{79E61CAB-435E-4C96-B2FD-FC43CB406BA5}" type="slidenum">
              <a:rPr lang="it-IT" smtClean="0"/>
              <a:t>‹N›</a:t>
            </a:fld>
            <a:endParaRPr lang="it-IT"/>
          </a:p>
        </p:txBody>
      </p:sp>
    </p:spTree>
    <p:extLst>
      <p:ext uri="{BB962C8B-B14F-4D97-AF65-F5344CB8AC3E}">
        <p14:creationId xmlns:p14="http://schemas.microsoft.com/office/powerpoint/2010/main" val="267861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665331-70EA-4D58-B394-45CB7959682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9F47626-4965-4086-A7FA-05CC73ECD52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2A2A74E-617E-453B-A365-5C4F79CE4FF4}"/>
              </a:ext>
            </a:extLst>
          </p:cNvPr>
          <p:cNvSpPr>
            <a:spLocks noGrp="1"/>
          </p:cNvSpPr>
          <p:nvPr>
            <p:ph type="dt" sz="half" idx="10"/>
          </p:nvPr>
        </p:nvSpPr>
        <p:spPr/>
        <p:txBody>
          <a:bodyPr/>
          <a:lstStyle/>
          <a:p>
            <a:fld id="{A713AD54-35D2-4188-BB80-3A44965502BA}" type="datetimeFigureOut">
              <a:rPr lang="it-IT" smtClean="0"/>
              <a:t>27/09/2020</a:t>
            </a:fld>
            <a:endParaRPr lang="it-IT"/>
          </a:p>
        </p:txBody>
      </p:sp>
      <p:sp>
        <p:nvSpPr>
          <p:cNvPr id="5" name="Segnaposto piè di pagina 4">
            <a:extLst>
              <a:ext uri="{FF2B5EF4-FFF2-40B4-BE49-F238E27FC236}">
                <a16:creationId xmlns:a16="http://schemas.microsoft.com/office/drawing/2014/main" id="{FFDE284D-6178-455F-BB8D-5C1E65F184D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46A5ABD-A4CB-4CA7-B829-B439CDC34086}"/>
              </a:ext>
            </a:extLst>
          </p:cNvPr>
          <p:cNvSpPr>
            <a:spLocks noGrp="1"/>
          </p:cNvSpPr>
          <p:nvPr>
            <p:ph type="sldNum" sz="quarter" idx="12"/>
          </p:nvPr>
        </p:nvSpPr>
        <p:spPr/>
        <p:txBody>
          <a:bodyPr/>
          <a:lstStyle/>
          <a:p>
            <a:fld id="{79E61CAB-435E-4C96-B2FD-FC43CB406BA5}" type="slidenum">
              <a:rPr lang="it-IT" smtClean="0"/>
              <a:t>‹N›</a:t>
            </a:fld>
            <a:endParaRPr lang="it-IT"/>
          </a:p>
        </p:txBody>
      </p:sp>
    </p:spTree>
    <p:extLst>
      <p:ext uri="{BB962C8B-B14F-4D97-AF65-F5344CB8AC3E}">
        <p14:creationId xmlns:p14="http://schemas.microsoft.com/office/powerpoint/2010/main" val="312375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210F8D8-C545-4C73-84FD-9B36963670A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81C7989-A400-4ADA-9608-751F6FC1501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B7D0C30-8124-4251-988E-9298280EA8B1}"/>
              </a:ext>
            </a:extLst>
          </p:cNvPr>
          <p:cNvSpPr>
            <a:spLocks noGrp="1"/>
          </p:cNvSpPr>
          <p:nvPr>
            <p:ph type="dt" sz="half" idx="10"/>
          </p:nvPr>
        </p:nvSpPr>
        <p:spPr/>
        <p:txBody>
          <a:bodyPr/>
          <a:lstStyle/>
          <a:p>
            <a:fld id="{A713AD54-35D2-4188-BB80-3A44965502BA}" type="datetimeFigureOut">
              <a:rPr lang="it-IT" smtClean="0"/>
              <a:t>27/09/2020</a:t>
            </a:fld>
            <a:endParaRPr lang="it-IT"/>
          </a:p>
        </p:txBody>
      </p:sp>
      <p:sp>
        <p:nvSpPr>
          <p:cNvPr id="5" name="Segnaposto piè di pagina 4">
            <a:extLst>
              <a:ext uri="{FF2B5EF4-FFF2-40B4-BE49-F238E27FC236}">
                <a16:creationId xmlns:a16="http://schemas.microsoft.com/office/drawing/2014/main" id="{8253749F-DC22-4D08-AB35-DDDBE409397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40E43B-A8AF-45BD-9158-ADF710D548B8}"/>
              </a:ext>
            </a:extLst>
          </p:cNvPr>
          <p:cNvSpPr>
            <a:spLocks noGrp="1"/>
          </p:cNvSpPr>
          <p:nvPr>
            <p:ph type="sldNum" sz="quarter" idx="12"/>
          </p:nvPr>
        </p:nvSpPr>
        <p:spPr/>
        <p:txBody>
          <a:bodyPr/>
          <a:lstStyle/>
          <a:p>
            <a:fld id="{79E61CAB-435E-4C96-B2FD-FC43CB406BA5}" type="slidenum">
              <a:rPr lang="it-IT" smtClean="0"/>
              <a:t>‹N›</a:t>
            </a:fld>
            <a:endParaRPr lang="it-IT"/>
          </a:p>
        </p:txBody>
      </p:sp>
    </p:spTree>
    <p:extLst>
      <p:ext uri="{BB962C8B-B14F-4D97-AF65-F5344CB8AC3E}">
        <p14:creationId xmlns:p14="http://schemas.microsoft.com/office/powerpoint/2010/main" val="78920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07BC73-F36C-4F34-B75D-A376D4EB908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C4B421B-1B2B-4B2B-8E69-14357DD5732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16FAF36-D781-43EE-8FB9-A521FE718606}"/>
              </a:ext>
            </a:extLst>
          </p:cNvPr>
          <p:cNvSpPr>
            <a:spLocks noGrp="1"/>
          </p:cNvSpPr>
          <p:nvPr>
            <p:ph type="dt" sz="half" idx="10"/>
          </p:nvPr>
        </p:nvSpPr>
        <p:spPr/>
        <p:txBody>
          <a:bodyPr/>
          <a:lstStyle/>
          <a:p>
            <a:fld id="{A713AD54-35D2-4188-BB80-3A44965502BA}" type="datetimeFigureOut">
              <a:rPr lang="it-IT" smtClean="0"/>
              <a:t>27/09/2020</a:t>
            </a:fld>
            <a:endParaRPr lang="it-IT"/>
          </a:p>
        </p:txBody>
      </p:sp>
      <p:sp>
        <p:nvSpPr>
          <p:cNvPr id="5" name="Segnaposto piè di pagina 4">
            <a:extLst>
              <a:ext uri="{FF2B5EF4-FFF2-40B4-BE49-F238E27FC236}">
                <a16:creationId xmlns:a16="http://schemas.microsoft.com/office/drawing/2014/main" id="{290151C8-7146-4F93-9E84-E989CAA6208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A6263D0-E657-4840-B7BD-5E5D609115DB}"/>
              </a:ext>
            </a:extLst>
          </p:cNvPr>
          <p:cNvSpPr>
            <a:spLocks noGrp="1"/>
          </p:cNvSpPr>
          <p:nvPr>
            <p:ph type="sldNum" sz="quarter" idx="12"/>
          </p:nvPr>
        </p:nvSpPr>
        <p:spPr/>
        <p:txBody>
          <a:bodyPr/>
          <a:lstStyle/>
          <a:p>
            <a:fld id="{79E61CAB-435E-4C96-B2FD-FC43CB406BA5}" type="slidenum">
              <a:rPr lang="it-IT" smtClean="0"/>
              <a:t>‹N›</a:t>
            </a:fld>
            <a:endParaRPr lang="it-IT"/>
          </a:p>
        </p:txBody>
      </p:sp>
    </p:spTree>
    <p:extLst>
      <p:ext uri="{BB962C8B-B14F-4D97-AF65-F5344CB8AC3E}">
        <p14:creationId xmlns:p14="http://schemas.microsoft.com/office/powerpoint/2010/main" val="42686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7B889A-0E28-403D-A523-ED3A15E0729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0CC09AC-6DC3-4ED2-880B-CE6E432CA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B942461-B9D0-4A65-842D-B86453B0561E}"/>
              </a:ext>
            </a:extLst>
          </p:cNvPr>
          <p:cNvSpPr>
            <a:spLocks noGrp="1"/>
          </p:cNvSpPr>
          <p:nvPr>
            <p:ph type="dt" sz="half" idx="10"/>
          </p:nvPr>
        </p:nvSpPr>
        <p:spPr/>
        <p:txBody>
          <a:bodyPr/>
          <a:lstStyle/>
          <a:p>
            <a:fld id="{A713AD54-35D2-4188-BB80-3A44965502BA}" type="datetimeFigureOut">
              <a:rPr lang="it-IT" smtClean="0"/>
              <a:t>27/09/2020</a:t>
            </a:fld>
            <a:endParaRPr lang="it-IT"/>
          </a:p>
        </p:txBody>
      </p:sp>
      <p:sp>
        <p:nvSpPr>
          <p:cNvPr id="5" name="Segnaposto piè di pagina 4">
            <a:extLst>
              <a:ext uri="{FF2B5EF4-FFF2-40B4-BE49-F238E27FC236}">
                <a16:creationId xmlns:a16="http://schemas.microsoft.com/office/drawing/2014/main" id="{0B288DD1-796E-45E6-B44A-78287D8893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41C1270-DDB9-4399-951B-E725B5553274}"/>
              </a:ext>
            </a:extLst>
          </p:cNvPr>
          <p:cNvSpPr>
            <a:spLocks noGrp="1"/>
          </p:cNvSpPr>
          <p:nvPr>
            <p:ph type="sldNum" sz="quarter" idx="12"/>
          </p:nvPr>
        </p:nvSpPr>
        <p:spPr/>
        <p:txBody>
          <a:bodyPr/>
          <a:lstStyle/>
          <a:p>
            <a:fld id="{79E61CAB-435E-4C96-B2FD-FC43CB406BA5}" type="slidenum">
              <a:rPr lang="it-IT" smtClean="0"/>
              <a:t>‹N›</a:t>
            </a:fld>
            <a:endParaRPr lang="it-IT"/>
          </a:p>
        </p:txBody>
      </p:sp>
    </p:spTree>
    <p:extLst>
      <p:ext uri="{BB962C8B-B14F-4D97-AF65-F5344CB8AC3E}">
        <p14:creationId xmlns:p14="http://schemas.microsoft.com/office/powerpoint/2010/main" val="918715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B052D6-BE98-42D8-AB60-DAE2B1F4094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A09368-4C24-46D9-A8AE-4A9EF7112B2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46D7C31-E475-4C7F-A1F3-D98204AD4B7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CBE8A2F-0133-4A6E-B88C-B661DF49C251}"/>
              </a:ext>
            </a:extLst>
          </p:cNvPr>
          <p:cNvSpPr>
            <a:spLocks noGrp="1"/>
          </p:cNvSpPr>
          <p:nvPr>
            <p:ph type="dt" sz="half" idx="10"/>
          </p:nvPr>
        </p:nvSpPr>
        <p:spPr/>
        <p:txBody>
          <a:bodyPr/>
          <a:lstStyle/>
          <a:p>
            <a:fld id="{A713AD54-35D2-4188-BB80-3A44965502BA}" type="datetimeFigureOut">
              <a:rPr lang="it-IT" smtClean="0"/>
              <a:t>27/09/2020</a:t>
            </a:fld>
            <a:endParaRPr lang="it-IT"/>
          </a:p>
        </p:txBody>
      </p:sp>
      <p:sp>
        <p:nvSpPr>
          <p:cNvPr id="6" name="Segnaposto piè di pagina 5">
            <a:extLst>
              <a:ext uri="{FF2B5EF4-FFF2-40B4-BE49-F238E27FC236}">
                <a16:creationId xmlns:a16="http://schemas.microsoft.com/office/drawing/2014/main" id="{259F7224-9832-4DF4-84E2-07306D7588E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D38656A-CF81-44B5-B37C-16DA0CA5E3BF}"/>
              </a:ext>
            </a:extLst>
          </p:cNvPr>
          <p:cNvSpPr>
            <a:spLocks noGrp="1"/>
          </p:cNvSpPr>
          <p:nvPr>
            <p:ph type="sldNum" sz="quarter" idx="12"/>
          </p:nvPr>
        </p:nvSpPr>
        <p:spPr/>
        <p:txBody>
          <a:bodyPr/>
          <a:lstStyle/>
          <a:p>
            <a:fld id="{79E61CAB-435E-4C96-B2FD-FC43CB406BA5}" type="slidenum">
              <a:rPr lang="it-IT" smtClean="0"/>
              <a:t>‹N›</a:t>
            </a:fld>
            <a:endParaRPr lang="it-IT"/>
          </a:p>
        </p:txBody>
      </p:sp>
    </p:spTree>
    <p:extLst>
      <p:ext uri="{BB962C8B-B14F-4D97-AF65-F5344CB8AC3E}">
        <p14:creationId xmlns:p14="http://schemas.microsoft.com/office/powerpoint/2010/main" val="276951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927DB2-7135-4E95-A79E-CA1B1BFC79A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2B89BAB-DC47-40A0-82A1-5E4FB33929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19655F7-7103-4EE4-9359-00407B2B804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C1B4757-5DF5-4D95-8306-A36BAFDFDF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6ECF2F0-3E16-4A10-81C3-CD079487D74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23A3A30-2B52-4F7E-812A-02B00DBA7727}"/>
              </a:ext>
            </a:extLst>
          </p:cNvPr>
          <p:cNvSpPr>
            <a:spLocks noGrp="1"/>
          </p:cNvSpPr>
          <p:nvPr>
            <p:ph type="dt" sz="half" idx="10"/>
          </p:nvPr>
        </p:nvSpPr>
        <p:spPr/>
        <p:txBody>
          <a:bodyPr/>
          <a:lstStyle/>
          <a:p>
            <a:fld id="{A713AD54-35D2-4188-BB80-3A44965502BA}" type="datetimeFigureOut">
              <a:rPr lang="it-IT" smtClean="0"/>
              <a:t>27/09/2020</a:t>
            </a:fld>
            <a:endParaRPr lang="it-IT"/>
          </a:p>
        </p:txBody>
      </p:sp>
      <p:sp>
        <p:nvSpPr>
          <p:cNvPr id="8" name="Segnaposto piè di pagina 7">
            <a:extLst>
              <a:ext uri="{FF2B5EF4-FFF2-40B4-BE49-F238E27FC236}">
                <a16:creationId xmlns:a16="http://schemas.microsoft.com/office/drawing/2014/main" id="{2A3C010D-49C1-4CA6-8391-44678F6A4EF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1DAA718-ED1C-4AF8-A737-B6DA5801E163}"/>
              </a:ext>
            </a:extLst>
          </p:cNvPr>
          <p:cNvSpPr>
            <a:spLocks noGrp="1"/>
          </p:cNvSpPr>
          <p:nvPr>
            <p:ph type="sldNum" sz="quarter" idx="12"/>
          </p:nvPr>
        </p:nvSpPr>
        <p:spPr/>
        <p:txBody>
          <a:bodyPr/>
          <a:lstStyle/>
          <a:p>
            <a:fld id="{79E61CAB-435E-4C96-B2FD-FC43CB406BA5}" type="slidenum">
              <a:rPr lang="it-IT" smtClean="0"/>
              <a:t>‹N›</a:t>
            </a:fld>
            <a:endParaRPr lang="it-IT"/>
          </a:p>
        </p:txBody>
      </p:sp>
    </p:spTree>
    <p:extLst>
      <p:ext uri="{BB962C8B-B14F-4D97-AF65-F5344CB8AC3E}">
        <p14:creationId xmlns:p14="http://schemas.microsoft.com/office/powerpoint/2010/main" val="364741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44768E-826C-4747-8B53-A2D03EAA544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71EC435-60F1-43F2-B132-1EE7C0619D49}"/>
              </a:ext>
            </a:extLst>
          </p:cNvPr>
          <p:cNvSpPr>
            <a:spLocks noGrp="1"/>
          </p:cNvSpPr>
          <p:nvPr>
            <p:ph type="dt" sz="half" idx="10"/>
          </p:nvPr>
        </p:nvSpPr>
        <p:spPr/>
        <p:txBody>
          <a:bodyPr/>
          <a:lstStyle/>
          <a:p>
            <a:fld id="{A713AD54-35D2-4188-BB80-3A44965502BA}" type="datetimeFigureOut">
              <a:rPr lang="it-IT" smtClean="0"/>
              <a:t>27/09/2020</a:t>
            </a:fld>
            <a:endParaRPr lang="it-IT"/>
          </a:p>
        </p:txBody>
      </p:sp>
      <p:sp>
        <p:nvSpPr>
          <p:cNvPr id="4" name="Segnaposto piè di pagina 3">
            <a:extLst>
              <a:ext uri="{FF2B5EF4-FFF2-40B4-BE49-F238E27FC236}">
                <a16:creationId xmlns:a16="http://schemas.microsoft.com/office/drawing/2014/main" id="{0ECF5388-C66E-429C-8253-B607B8DD70C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73B92DF-8B78-4CF9-9C47-64F8ABFC0108}"/>
              </a:ext>
            </a:extLst>
          </p:cNvPr>
          <p:cNvSpPr>
            <a:spLocks noGrp="1"/>
          </p:cNvSpPr>
          <p:nvPr>
            <p:ph type="sldNum" sz="quarter" idx="12"/>
          </p:nvPr>
        </p:nvSpPr>
        <p:spPr/>
        <p:txBody>
          <a:bodyPr/>
          <a:lstStyle/>
          <a:p>
            <a:fld id="{79E61CAB-435E-4C96-B2FD-FC43CB406BA5}" type="slidenum">
              <a:rPr lang="it-IT" smtClean="0"/>
              <a:t>‹N›</a:t>
            </a:fld>
            <a:endParaRPr lang="it-IT"/>
          </a:p>
        </p:txBody>
      </p:sp>
    </p:spTree>
    <p:extLst>
      <p:ext uri="{BB962C8B-B14F-4D97-AF65-F5344CB8AC3E}">
        <p14:creationId xmlns:p14="http://schemas.microsoft.com/office/powerpoint/2010/main" val="81310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0724E95-D596-47D6-BEE2-226FC44DE60D}"/>
              </a:ext>
            </a:extLst>
          </p:cNvPr>
          <p:cNvSpPr>
            <a:spLocks noGrp="1"/>
          </p:cNvSpPr>
          <p:nvPr>
            <p:ph type="dt" sz="half" idx="10"/>
          </p:nvPr>
        </p:nvSpPr>
        <p:spPr/>
        <p:txBody>
          <a:bodyPr/>
          <a:lstStyle/>
          <a:p>
            <a:fld id="{A713AD54-35D2-4188-BB80-3A44965502BA}" type="datetimeFigureOut">
              <a:rPr lang="it-IT" smtClean="0"/>
              <a:t>27/09/2020</a:t>
            </a:fld>
            <a:endParaRPr lang="it-IT"/>
          </a:p>
        </p:txBody>
      </p:sp>
      <p:sp>
        <p:nvSpPr>
          <p:cNvPr id="3" name="Segnaposto piè di pagina 2">
            <a:extLst>
              <a:ext uri="{FF2B5EF4-FFF2-40B4-BE49-F238E27FC236}">
                <a16:creationId xmlns:a16="http://schemas.microsoft.com/office/drawing/2014/main" id="{8D907DD6-AED4-47C2-B44E-478D69DB4E5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655F017-9DF3-4424-9B10-A50D0AC86711}"/>
              </a:ext>
            </a:extLst>
          </p:cNvPr>
          <p:cNvSpPr>
            <a:spLocks noGrp="1"/>
          </p:cNvSpPr>
          <p:nvPr>
            <p:ph type="sldNum" sz="quarter" idx="12"/>
          </p:nvPr>
        </p:nvSpPr>
        <p:spPr/>
        <p:txBody>
          <a:bodyPr/>
          <a:lstStyle/>
          <a:p>
            <a:fld id="{79E61CAB-435E-4C96-B2FD-FC43CB406BA5}" type="slidenum">
              <a:rPr lang="it-IT" smtClean="0"/>
              <a:t>‹N›</a:t>
            </a:fld>
            <a:endParaRPr lang="it-IT"/>
          </a:p>
        </p:txBody>
      </p:sp>
    </p:spTree>
    <p:extLst>
      <p:ext uri="{BB962C8B-B14F-4D97-AF65-F5344CB8AC3E}">
        <p14:creationId xmlns:p14="http://schemas.microsoft.com/office/powerpoint/2010/main" val="158869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D52966-7F37-4DE7-BDD3-16B0595D8E9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A83196E-D671-49EA-863A-E77496EC5E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64B17B9-4347-4DBB-B530-38C3E4ABB8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D21AF79-A59D-414B-B1A2-66C8087219C6}"/>
              </a:ext>
            </a:extLst>
          </p:cNvPr>
          <p:cNvSpPr>
            <a:spLocks noGrp="1"/>
          </p:cNvSpPr>
          <p:nvPr>
            <p:ph type="dt" sz="half" idx="10"/>
          </p:nvPr>
        </p:nvSpPr>
        <p:spPr/>
        <p:txBody>
          <a:bodyPr/>
          <a:lstStyle/>
          <a:p>
            <a:fld id="{A713AD54-35D2-4188-BB80-3A44965502BA}" type="datetimeFigureOut">
              <a:rPr lang="it-IT" smtClean="0"/>
              <a:t>27/09/2020</a:t>
            </a:fld>
            <a:endParaRPr lang="it-IT"/>
          </a:p>
        </p:txBody>
      </p:sp>
      <p:sp>
        <p:nvSpPr>
          <p:cNvPr id="6" name="Segnaposto piè di pagina 5">
            <a:extLst>
              <a:ext uri="{FF2B5EF4-FFF2-40B4-BE49-F238E27FC236}">
                <a16:creationId xmlns:a16="http://schemas.microsoft.com/office/drawing/2014/main" id="{8A498768-C8B1-458A-B064-6D1933D0483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95CC8D3-A235-4C56-829D-C2A61AB63295}"/>
              </a:ext>
            </a:extLst>
          </p:cNvPr>
          <p:cNvSpPr>
            <a:spLocks noGrp="1"/>
          </p:cNvSpPr>
          <p:nvPr>
            <p:ph type="sldNum" sz="quarter" idx="12"/>
          </p:nvPr>
        </p:nvSpPr>
        <p:spPr/>
        <p:txBody>
          <a:bodyPr/>
          <a:lstStyle/>
          <a:p>
            <a:fld id="{79E61CAB-435E-4C96-B2FD-FC43CB406BA5}" type="slidenum">
              <a:rPr lang="it-IT" smtClean="0"/>
              <a:t>‹N›</a:t>
            </a:fld>
            <a:endParaRPr lang="it-IT"/>
          </a:p>
        </p:txBody>
      </p:sp>
    </p:spTree>
    <p:extLst>
      <p:ext uri="{BB962C8B-B14F-4D97-AF65-F5344CB8AC3E}">
        <p14:creationId xmlns:p14="http://schemas.microsoft.com/office/powerpoint/2010/main" val="2237793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5CF7-F073-47A5-8C3E-C089835D362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4EDBDAF-71F4-4C97-B545-3627D56DF5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332AAC9-C6F1-41F7-8ADF-FC043238C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C7F19E8-7464-4CA8-B32F-B120AAFEC97A}"/>
              </a:ext>
            </a:extLst>
          </p:cNvPr>
          <p:cNvSpPr>
            <a:spLocks noGrp="1"/>
          </p:cNvSpPr>
          <p:nvPr>
            <p:ph type="dt" sz="half" idx="10"/>
          </p:nvPr>
        </p:nvSpPr>
        <p:spPr/>
        <p:txBody>
          <a:bodyPr/>
          <a:lstStyle/>
          <a:p>
            <a:fld id="{A713AD54-35D2-4188-BB80-3A44965502BA}" type="datetimeFigureOut">
              <a:rPr lang="it-IT" smtClean="0"/>
              <a:t>27/09/2020</a:t>
            </a:fld>
            <a:endParaRPr lang="it-IT"/>
          </a:p>
        </p:txBody>
      </p:sp>
      <p:sp>
        <p:nvSpPr>
          <p:cNvPr id="6" name="Segnaposto piè di pagina 5">
            <a:extLst>
              <a:ext uri="{FF2B5EF4-FFF2-40B4-BE49-F238E27FC236}">
                <a16:creationId xmlns:a16="http://schemas.microsoft.com/office/drawing/2014/main" id="{F5DBEBCE-C2B0-47E4-A76D-DA59ED7FCC9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C13ECE7-55BE-4D65-86BC-07700830C99D}"/>
              </a:ext>
            </a:extLst>
          </p:cNvPr>
          <p:cNvSpPr>
            <a:spLocks noGrp="1"/>
          </p:cNvSpPr>
          <p:nvPr>
            <p:ph type="sldNum" sz="quarter" idx="12"/>
          </p:nvPr>
        </p:nvSpPr>
        <p:spPr/>
        <p:txBody>
          <a:bodyPr/>
          <a:lstStyle/>
          <a:p>
            <a:fld id="{79E61CAB-435E-4C96-B2FD-FC43CB406BA5}" type="slidenum">
              <a:rPr lang="it-IT" smtClean="0"/>
              <a:t>‹N›</a:t>
            </a:fld>
            <a:endParaRPr lang="it-IT"/>
          </a:p>
        </p:txBody>
      </p:sp>
    </p:spTree>
    <p:extLst>
      <p:ext uri="{BB962C8B-B14F-4D97-AF65-F5344CB8AC3E}">
        <p14:creationId xmlns:p14="http://schemas.microsoft.com/office/powerpoint/2010/main" val="149595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3B5FA35-7211-4966-B247-ACED7670F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7B73EBA-1A50-4E4D-9BE2-C8E90A1AE6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70FFB31-B10A-41EA-A6C9-C17B750984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3AD54-35D2-4188-BB80-3A44965502BA}" type="datetimeFigureOut">
              <a:rPr lang="it-IT" smtClean="0"/>
              <a:t>27/09/2020</a:t>
            </a:fld>
            <a:endParaRPr lang="it-IT"/>
          </a:p>
        </p:txBody>
      </p:sp>
      <p:sp>
        <p:nvSpPr>
          <p:cNvPr id="5" name="Segnaposto piè di pagina 4">
            <a:extLst>
              <a:ext uri="{FF2B5EF4-FFF2-40B4-BE49-F238E27FC236}">
                <a16:creationId xmlns:a16="http://schemas.microsoft.com/office/drawing/2014/main" id="{AA710114-A475-4064-9338-19CD0593E4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49F49A1-2F52-430E-B350-97F8BFB5FB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61CAB-435E-4C96-B2FD-FC43CB406BA5}" type="slidenum">
              <a:rPr lang="it-IT" smtClean="0"/>
              <a:t>‹N›</a:t>
            </a:fld>
            <a:endParaRPr lang="it-IT"/>
          </a:p>
        </p:txBody>
      </p:sp>
    </p:spTree>
    <p:extLst>
      <p:ext uri="{BB962C8B-B14F-4D97-AF65-F5344CB8AC3E}">
        <p14:creationId xmlns:p14="http://schemas.microsoft.com/office/powerpoint/2010/main" val="1260779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igi.vatlib.it/view/MSS_Vat.lat.3196"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digi.vatlib.it/view/MSS_Vat.lat.3793"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igi.vatlib.it/view/MSS_Vat.lat.3195"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1141B4-C51E-48B8-8369-FDEF9093B638}"/>
              </a:ext>
            </a:extLst>
          </p:cNvPr>
          <p:cNvSpPr>
            <a:spLocks noGrp="1"/>
          </p:cNvSpPr>
          <p:nvPr>
            <p:ph type="ctrTitle"/>
          </p:nvPr>
        </p:nvSpPr>
        <p:spPr>
          <a:xfrm>
            <a:off x="795130" y="927652"/>
            <a:ext cx="10654747" cy="5565913"/>
          </a:xfrm>
        </p:spPr>
        <p:txBody>
          <a:bodyPr>
            <a:normAutofit fontScale="90000"/>
          </a:bodyPr>
          <a:lstStyle/>
          <a:p>
            <a:pPr>
              <a:lnSpc>
                <a:spcPct val="100000"/>
              </a:lnSpc>
            </a:pPr>
            <a:r>
              <a:rPr lang="it-IT" sz="6700" b="1" i="1" dirty="0">
                <a:latin typeface="Arial" panose="020B0604020202020204" pitchFamily="34" charset="0"/>
                <a:cs typeface="Arial" panose="020B0604020202020204" pitchFamily="34" charset="0"/>
              </a:rPr>
              <a:t>L’edizione critica: fondamenti di ecdotica</a:t>
            </a:r>
            <a:br>
              <a:rPr lang="it-IT" sz="6700" b="1" i="1" dirty="0">
                <a:latin typeface="Arial" panose="020B0604020202020204" pitchFamily="34" charset="0"/>
                <a:cs typeface="Arial" panose="020B0604020202020204" pitchFamily="34" charset="0"/>
              </a:rPr>
            </a:br>
            <a:br>
              <a:rPr lang="it-IT" sz="6700" b="1" i="1" dirty="0">
                <a:latin typeface="Arial" panose="020B0604020202020204" pitchFamily="34" charset="0"/>
                <a:cs typeface="Arial" panose="020B0604020202020204" pitchFamily="34" charset="0"/>
              </a:rPr>
            </a:br>
            <a:r>
              <a:rPr lang="it-IT" sz="3600" dirty="0">
                <a:latin typeface="Arial" panose="020B0604020202020204" pitchFamily="34" charset="0"/>
                <a:cs typeface="Arial" panose="020B0604020202020204" pitchFamily="34" charset="0"/>
              </a:rPr>
              <a:t>Benedetta Aldinucci </a:t>
            </a:r>
            <a:br>
              <a:rPr lang="it-IT" sz="3600" dirty="0">
                <a:latin typeface="Arial" panose="020B0604020202020204" pitchFamily="34" charset="0"/>
                <a:cs typeface="Arial" panose="020B0604020202020204" pitchFamily="34" charset="0"/>
              </a:rPr>
            </a:br>
            <a:r>
              <a:rPr lang="it-IT" sz="3600" dirty="0">
                <a:latin typeface="Arial" panose="020B0604020202020204" pitchFamily="34" charset="0"/>
                <a:cs typeface="Arial" panose="020B0604020202020204" pitchFamily="34" charset="0"/>
              </a:rPr>
              <a:t>Filologia italiana (Modulo A),</a:t>
            </a:r>
            <a:br>
              <a:rPr lang="it-IT" sz="3600" dirty="0">
                <a:latin typeface="Arial" panose="020B0604020202020204" pitchFamily="34" charset="0"/>
                <a:cs typeface="Arial" panose="020B0604020202020204" pitchFamily="34" charset="0"/>
              </a:rPr>
            </a:br>
            <a:r>
              <a:rPr lang="it-IT" sz="3600" dirty="0">
                <a:latin typeface="Arial" panose="020B0604020202020204" pitchFamily="34" charset="0"/>
                <a:cs typeface="Arial" panose="020B0604020202020204" pitchFamily="34" charset="0"/>
              </a:rPr>
              <a:t>Corso di Laurea Magistrale in Competenze Testuali </a:t>
            </a:r>
            <a:br>
              <a:rPr lang="it-IT" sz="3600" dirty="0">
                <a:latin typeface="Arial" panose="020B0604020202020204" pitchFamily="34" charset="0"/>
                <a:cs typeface="Arial" panose="020B0604020202020204" pitchFamily="34" charset="0"/>
              </a:rPr>
            </a:br>
            <a:r>
              <a:rPr lang="it-IT" sz="3600" dirty="0" err="1">
                <a:latin typeface="Arial" panose="020B0604020202020204" pitchFamily="34" charset="0"/>
                <a:cs typeface="Arial" panose="020B0604020202020204" pitchFamily="34" charset="0"/>
              </a:rPr>
              <a:t>a.a</a:t>
            </a:r>
            <a:r>
              <a:rPr lang="it-IT" sz="3600" dirty="0">
                <a:latin typeface="Arial" panose="020B0604020202020204" pitchFamily="34" charset="0"/>
                <a:cs typeface="Arial" panose="020B0604020202020204" pitchFamily="34" charset="0"/>
              </a:rPr>
              <a:t>. </a:t>
            </a:r>
            <a:r>
              <a:rPr lang="it-IT" sz="3600">
                <a:latin typeface="Arial" panose="020B0604020202020204" pitchFamily="34" charset="0"/>
                <a:cs typeface="Arial" panose="020B0604020202020204" pitchFamily="34" charset="0"/>
              </a:rPr>
              <a:t>2020-2021</a:t>
            </a:r>
            <a:br>
              <a:rPr lang="it-IT" dirty="0"/>
            </a:br>
            <a:endParaRPr lang="it-IT" dirty="0"/>
          </a:p>
        </p:txBody>
      </p:sp>
    </p:spTree>
    <p:extLst>
      <p:ext uri="{BB962C8B-B14F-4D97-AF65-F5344CB8AC3E}">
        <p14:creationId xmlns:p14="http://schemas.microsoft.com/office/powerpoint/2010/main" val="2858520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509812F-58BB-4FC2-961C-27DCDE5EC8A8}"/>
              </a:ext>
            </a:extLst>
          </p:cNvPr>
          <p:cNvSpPr/>
          <p:nvPr/>
        </p:nvSpPr>
        <p:spPr>
          <a:xfrm>
            <a:off x="1577009" y="463826"/>
            <a:ext cx="9037982" cy="1015663"/>
          </a:xfrm>
          <a:prstGeom prst="rect">
            <a:avLst/>
          </a:prstGeom>
        </p:spPr>
        <p:txBody>
          <a:bodyPr wrap="square">
            <a:spAutoFit/>
          </a:bodyPr>
          <a:lstStyle/>
          <a:p>
            <a:pPr algn="just"/>
            <a:r>
              <a:rPr lang="it-IT" sz="2000" dirty="0">
                <a:latin typeface="Arial" panose="020B0604020202020204" pitchFamily="34" charset="0"/>
                <a:cs typeface="Arial" panose="020B0604020202020204" pitchFamily="34" charset="0"/>
              </a:rPr>
              <a:t>Città del Vaticano, Biblioteca Apostolica Vaticana, Vaticano latino 3196 (codice degli abbozzi di Francesco Petrarca, consultabile </a:t>
            </a:r>
            <a:r>
              <a:rPr lang="it-IT" sz="2000" i="1" dirty="0">
                <a:latin typeface="Arial" panose="020B0604020202020204" pitchFamily="34" charset="0"/>
                <a:cs typeface="Arial" panose="020B0604020202020204" pitchFamily="34" charset="0"/>
              </a:rPr>
              <a:t>online</a:t>
            </a:r>
            <a:r>
              <a:rPr lang="it-IT" sz="2000" dirty="0">
                <a:latin typeface="Arial" panose="020B0604020202020204" pitchFamily="34" charset="0"/>
                <a:cs typeface="Arial" panose="020B0604020202020204" pitchFamily="34" charset="0"/>
              </a:rPr>
              <a:t> all’indirizzo </a:t>
            </a:r>
            <a:r>
              <a:rPr lang="it-IT" sz="2000" dirty="0">
                <a:latin typeface="Arial" panose="020B0604020202020204" pitchFamily="34" charset="0"/>
                <a:cs typeface="Arial" panose="020B0604020202020204" pitchFamily="34" charset="0"/>
                <a:hlinkClick r:id="rId2"/>
              </a:rPr>
              <a:t>https://digi.vatlib.it/view/MSS_Vat.lat.3196</a:t>
            </a:r>
            <a:r>
              <a:rPr lang="it-IT" sz="2000" dirty="0">
                <a:latin typeface="Arial" panose="020B0604020202020204" pitchFamily="34" charset="0"/>
                <a:cs typeface="Arial" panose="020B0604020202020204" pitchFamily="34" charset="0"/>
              </a:rPr>
              <a:t>):</a:t>
            </a:r>
          </a:p>
        </p:txBody>
      </p:sp>
      <p:pic>
        <p:nvPicPr>
          <p:cNvPr id="4" name="Immagine 3">
            <a:extLst>
              <a:ext uri="{FF2B5EF4-FFF2-40B4-BE49-F238E27FC236}">
                <a16:creationId xmlns:a16="http://schemas.microsoft.com/office/drawing/2014/main" id="{E89DDF34-3583-4818-A962-8BB5E7604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662" y="1743700"/>
            <a:ext cx="10164416" cy="4186207"/>
          </a:xfrm>
          <a:prstGeom prst="rect">
            <a:avLst/>
          </a:prstGeom>
        </p:spPr>
      </p:pic>
      <p:sp>
        <p:nvSpPr>
          <p:cNvPr id="5" name="Rettangolo 4">
            <a:extLst>
              <a:ext uri="{FF2B5EF4-FFF2-40B4-BE49-F238E27FC236}">
                <a16:creationId xmlns:a16="http://schemas.microsoft.com/office/drawing/2014/main" id="{C6B3FA2F-42D3-40E7-A27F-2E7E7A2878DD}"/>
              </a:ext>
            </a:extLst>
          </p:cNvPr>
          <p:cNvSpPr/>
          <p:nvPr/>
        </p:nvSpPr>
        <p:spPr>
          <a:xfrm>
            <a:off x="4963955" y="6194118"/>
            <a:ext cx="2105063" cy="400110"/>
          </a:xfrm>
          <a:prstGeom prst="rect">
            <a:avLst/>
          </a:prstGeom>
        </p:spPr>
        <p:txBody>
          <a:bodyPr wrap="none">
            <a:spAutoFit/>
          </a:bodyPr>
          <a:lstStyle/>
          <a:p>
            <a:r>
              <a:rPr lang="it-IT" sz="2000" dirty="0">
                <a:latin typeface="Arial" panose="020B0604020202020204" pitchFamily="34" charset="0"/>
                <a:cs typeface="Arial" panose="020B0604020202020204" pitchFamily="34" charset="0"/>
              </a:rPr>
              <a:t>f. 5v (particolare)</a:t>
            </a:r>
            <a:endParaRPr lang="it-IT" sz="2000" dirty="0"/>
          </a:p>
        </p:txBody>
      </p:sp>
    </p:spTree>
    <p:extLst>
      <p:ext uri="{BB962C8B-B14F-4D97-AF65-F5344CB8AC3E}">
        <p14:creationId xmlns:p14="http://schemas.microsoft.com/office/powerpoint/2010/main" val="296967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BE27D52-9229-4085-A028-198D94D54F70}"/>
              </a:ext>
            </a:extLst>
          </p:cNvPr>
          <p:cNvSpPr/>
          <p:nvPr/>
        </p:nvSpPr>
        <p:spPr>
          <a:xfrm>
            <a:off x="364434" y="243512"/>
            <a:ext cx="11463131" cy="6001643"/>
          </a:xfrm>
          <a:prstGeom prst="rect">
            <a:avLst/>
          </a:prstGeom>
        </p:spPr>
        <p:txBody>
          <a:bodyPr wrap="square">
            <a:spAutoFit/>
          </a:bodyPr>
          <a:lstStyle/>
          <a:p>
            <a:pPr algn="just">
              <a:spcAft>
                <a:spcPts val="0"/>
              </a:spcAft>
            </a:pPr>
            <a:r>
              <a:rPr lang="it-IT" sz="2400" dirty="0">
                <a:latin typeface="Arial" panose="020B0604020202020204" pitchFamily="34" charset="0"/>
                <a:ea typeface="Calibri" panose="020F0502020204030204" pitchFamily="34" charset="0"/>
                <a:cs typeface="Arial" panose="020B0604020202020204" pitchFamily="34" charset="0"/>
              </a:rPr>
              <a:t>EDIZIONE DIPLOMATICA: fedele trascrizione dei contenuti di un documento, senza che abbia luogo, da parte dell’editore, alcun intervento (né per sanare lacune ed errori anche manifesti, né per regolarizzare la divisione delle parole o l’uso grafico e fonetico), se non lo scioglimento fra parentesi tonde delle eventuali abbreviazioni: ꝑ</a:t>
            </a:r>
            <a:r>
              <a:rPr lang="it-IT" sz="2400" dirty="0" err="1">
                <a:latin typeface="Arial" panose="020B0604020202020204" pitchFamily="34" charset="0"/>
                <a:ea typeface="Calibri" panose="020F0502020204030204" pitchFamily="34" charset="0"/>
                <a:cs typeface="Arial" panose="020B0604020202020204" pitchFamily="34" charset="0"/>
              </a:rPr>
              <a:t>dere</a:t>
            </a:r>
            <a:r>
              <a:rPr lang="it-IT" sz="2400" dirty="0">
                <a:latin typeface="Arial" panose="020B0604020202020204" pitchFamily="34" charset="0"/>
                <a:ea typeface="Calibri" panose="020F0502020204030204" pitchFamily="34" charset="0"/>
                <a:cs typeface="Arial" panose="020B0604020202020204" pitchFamily="34" charset="0"/>
              </a:rPr>
              <a:t> = p(</a:t>
            </a:r>
            <a:r>
              <a:rPr lang="it-IT" sz="2400" dirty="0" err="1">
                <a:latin typeface="Arial" panose="020B0604020202020204" pitchFamily="34" charset="0"/>
                <a:ea typeface="Calibri" panose="020F0502020204030204" pitchFamily="34" charset="0"/>
                <a:cs typeface="Arial" panose="020B0604020202020204" pitchFamily="34" charset="0"/>
              </a:rPr>
              <a:t>er</a:t>
            </a:r>
            <a:r>
              <a:rPr lang="it-IT" sz="2400" dirty="0">
                <a:latin typeface="Arial" panose="020B0604020202020204" pitchFamily="34" charset="0"/>
                <a:ea typeface="Calibri" panose="020F0502020204030204" pitchFamily="34" charset="0"/>
                <a:cs typeface="Arial" panose="020B0604020202020204" pitchFamily="34" charset="0"/>
              </a:rPr>
              <a:t>)</a:t>
            </a:r>
            <a:r>
              <a:rPr lang="it-IT" sz="2400" dirty="0" err="1">
                <a:latin typeface="Arial" panose="020B0604020202020204" pitchFamily="34" charset="0"/>
                <a:ea typeface="Calibri" panose="020F0502020204030204" pitchFamily="34" charset="0"/>
                <a:cs typeface="Arial" panose="020B0604020202020204" pitchFamily="34" charset="0"/>
              </a:rPr>
              <a:t>dere</a:t>
            </a:r>
            <a:r>
              <a:rPr lang="it-IT" sz="2400" dirty="0">
                <a:latin typeface="Arial" panose="020B0604020202020204" pitchFamily="34" charset="0"/>
                <a:ea typeface="Calibri" panose="020F0502020204030204" pitchFamily="34" charset="0"/>
                <a:cs typeface="Arial" panose="020B0604020202020204" pitchFamily="34" charset="0"/>
              </a:rPr>
              <a:t>; ꝓde = p(ro)de; </a:t>
            </a:r>
            <a:r>
              <a:rPr lang="it-IT" sz="2400" dirty="0" err="1">
                <a:latin typeface="Arial" panose="020B0604020202020204" pitchFamily="34" charset="0"/>
                <a:ea typeface="Calibri" panose="020F0502020204030204" pitchFamily="34" charset="0"/>
                <a:cs typeface="Arial" panose="020B0604020202020204" pitchFamily="34" charset="0"/>
              </a:rPr>
              <a:t>cāto</a:t>
            </a:r>
            <a:r>
              <a:rPr lang="it-IT" sz="2400" dirty="0">
                <a:latin typeface="Arial" panose="020B0604020202020204" pitchFamily="34" charset="0"/>
                <a:ea typeface="Calibri" panose="020F0502020204030204" pitchFamily="34" charset="0"/>
                <a:cs typeface="Arial" panose="020B0604020202020204" pitchFamily="34" charset="0"/>
              </a:rPr>
              <a:t> = </a:t>
            </a:r>
            <a:r>
              <a:rPr lang="it-IT" sz="2400" dirty="0" err="1">
                <a:latin typeface="Arial" panose="020B0604020202020204" pitchFamily="34" charset="0"/>
                <a:ea typeface="Calibri" panose="020F0502020204030204" pitchFamily="34" charset="0"/>
                <a:cs typeface="Arial" panose="020B0604020202020204" pitchFamily="34" charset="0"/>
              </a:rPr>
              <a:t>ca</a:t>
            </a:r>
            <a:r>
              <a:rPr lang="it-IT" sz="2400" dirty="0">
                <a:latin typeface="Arial" panose="020B0604020202020204" pitchFamily="34" charset="0"/>
                <a:ea typeface="Calibri" panose="020F0502020204030204" pitchFamily="34" charset="0"/>
                <a:cs typeface="Arial" panose="020B0604020202020204" pitchFamily="34" charset="0"/>
              </a:rPr>
              <a:t>(n)to; </a:t>
            </a:r>
            <a:r>
              <a:rPr lang="it-IT" sz="2400" dirty="0" err="1">
                <a:latin typeface="Arial" panose="020B0604020202020204" pitchFamily="34" charset="0"/>
                <a:ea typeface="Calibri" panose="020F0502020204030204" pitchFamily="34" charset="0"/>
                <a:cs typeface="Arial" panose="020B0604020202020204" pitchFamily="34" charset="0"/>
              </a:rPr>
              <a:t>nō</a:t>
            </a:r>
            <a:r>
              <a:rPr lang="it-IT" sz="2400" dirty="0">
                <a:latin typeface="Arial" panose="020B0604020202020204" pitchFamily="34" charset="0"/>
                <a:ea typeface="Calibri" panose="020F0502020204030204" pitchFamily="34" charset="0"/>
                <a:cs typeface="Arial" panose="020B0604020202020204" pitchFamily="34" charset="0"/>
              </a:rPr>
              <a:t> = no(n); 7 = et, e; ꝯ = </a:t>
            </a:r>
            <a:r>
              <a:rPr lang="it-IT" sz="2400" dirty="0" err="1">
                <a:latin typeface="Arial" panose="020B0604020202020204" pitchFamily="34" charset="0"/>
                <a:ea typeface="Calibri" panose="020F0502020204030204" pitchFamily="34" charset="0"/>
                <a:cs typeface="Arial" panose="020B0604020202020204" pitchFamily="34" charset="0"/>
              </a:rPr>
              <a:t>cum</a:t>
            </a:r>
            <a:r>
              <a:rPr lang="it-IT" sz="2400" dirty="0">
                <a:latin typeface="Arial" panose="020B0604020202020204" pitchFamily="34" charset="0"/>
                <a:ea typeface="Calibri" panose="020F0502020204030204" pitchFamily="34" charset="0"/>
                <a:cs typeface="Arial" panose="020B0604020202020204" pitchFamily="34" charset="0"/>
              </a:rPr>
              <a:t>, con; ecc. 7 e ꝯ sono dette note tironiane, da Marco Tullio Tirone, scriba di Cicerone, che per trascrivere i discorsi di quest’ultimo aveva inventato un sistema di simboli. Il segno ¯ sovrapposto (= </a:t>
            </a:r>
            <a:r>
              <a:rPr lang="it-IT" sz="2400" i="1" dirty="0">
                <a:latin typeface="Arial" panose="020B0604020202020204" pitchFamily="34" charset="0"/>
                <a:ea typeface="Calibri" panose="020F0502020204030204" pitchFamily="34" charset="0"/>
                <a:cs typeface="Arial" panose="020B0604020202020204" pitchFamily="34" charset="0"/>
              </a:rPr>
              <a:t>titulus</a:t>
            </a:r>
            <a:r>
              <a:rPr lang="it-IT" sz="2400" dirty="0">
                <a:latin typeface="Arial" panose="020B0604020202020204" pitchFamily="34" charset="0"/>
                <a:ea typeface="Calibri" panose="020F0502020204030204" pitchFamily="34" charset="0"/>
                <a:cs typeface="Arial" panose="020B0604020202020204" pitchFamily="34" charset="0"/>
              </a:rPr>
              <a:t>, da cui lo spagnolo </a:t>
            </a:r>
            <a:r>
              <a:rPr lang="it-IT" sz="2400" i="1" dirty="0">
                <a:latin typeface="Arial" panose="020B0604020202020204" pitchFamily="34" charset="0"/>
                <a:ea typeface="Calibri" panose="020F0502020204030204" pitchFamily="34" charset="0"/>
                <a:cs typeface="Arial" panose="020B0604020202020204" pitchFamily="34" charset="0"/>
              </a:rPr>
              <a:t>tilde</a:t>
            </a:r>
            <a:r>
              <a:rPr lang="it-IT" sz="2400" dirty="0">
                <a:latin typeface="Arial" panose="020B0604020202020204" pitchFamily="34" charset="0"/>
                <a:ea typeface="Calibri" panose="020F0502020204030204" pitchFamily="34" charset="0"/>
                <a:cs typeface="Arial" panose="020B0604020202020204" pitchFamily="34" charset="0"/>
              </a:rPr>
              <a:t>) vale generalmente per una nasale (</a:t>
            </a:r>
            <a:r>
              <a:rPr lang="it-IT" sz="2400" i="1" dirty="0">
                <a:latin typeface="Arial" panose="020B0604020202020204" pitchFamily="34" charset="0"/>
                <a:ea typeface="Calibri" panose="020F0502020204030204" pitchFamily="34" charset="0"/>
                <a:cs typeface="Arial" panose="020B0604020202020204" pitchFamily="34" charset="0"/>
              </a:rPr>
              <a:t>n</a:t>
            </a:r>
            <a:r>
              <a:rPr lang="it-IT" sz="2400" dirty="0">
                <a:latin typeface="Arial" panose="020B0604020202020204" pitchFamily="34" charset="0"/>
                <a:ea typeface="Calibri" panose="020F0502020204030204" pitchFamily="34" charset="0"/>
                <a:cs typeface="Arial" panose="020B0604020202020204" pitchFamily="34" charset="0"/>
              </a:rPr>
              <a:t>, </a:t>
            </a:r>
            <a:r>
              <a:rPr lang="it-IT" sz="2400" i="1" dirty="0">
                <a:latin typeface="Arial" panose="020B0604020202020204" pitchFamily="34" charset="0"/>
                <a:ea typeface="Calibri" panose="020F0502020204030204" pitchFamily="34" charset="0"/>
                <a:cs typeface="Arial" panose="020B0604020202020204" pitchFamily="34" charset="0"/>
              </a:rPr>
              <a:t>m</a:t>
            </a:r>
            <a:r>
              <a:rPr lang="it-IT" sz="2400" dirty="0">
                <a:latin typeface="Arial" panose="020B0604020202020204" pitchFamily="34" charset="0"/>
                <a:ea typeface="Calibri" panose="020F0502020204030204" pitchFamily="34" charset="0"/>
                <a:cs typeface="Arial" panose="020B0604020202020204" pitchFamily="34" charset="0"/>
              </a:rPr>
              <a:t>); se invece il tratto è increspato di solito vale </a:t>
            </a:r>
            <a:r>
              <a:rPr lang="it-IT" sz="2400" i="1" dirty="0">
                <a:latin typeface="Arial" panose="020B0604020202020204" pitchFamily="34" charset="0"/>
                <a:ea typeface="Calibri" panose="020F0502020204030204" pitchFamily="34" charset="0"/>
                <a:cs typeface="Arial" panose="020B0604020202020204" pitchFamily="34" charset="0"/>
              </a:rPr>
              <a:t>r</a:t>
            </a:r>
            <a:r>
              <a:rPr lang="it-IT" sz="2400" dirty="0">
                <a:latin typeface="Arial" panose="020B0604020202020204" pitchFamily="34" charset="0"/>
                <a:ea typeface="Calibri" panose="020F0502020204030204" pitchFamily="34" charset="0"/>
                <a:cs typeface="Arial" panose="020B0604020202020204" pitchFamily="34" charset="0"/>
              </a:rPr>
              <a:t>. Si indica inoltre l’a capo mediante una barra verticale (|).  </a:t>
            </a:r>
          </a:p>
          <a:p>
            <a:pPr algn="just">
              <a:spcAft>
                <a:spcPts val="0"/>
              </a:spcAft>
            </a:pPr>
            <a:r>
              <a:rPr lang="it-IT" sz="2400" dirty="0">
                <a:latin typeface="Arial" panose="020B0604020202020204" pitchFamily="34" charset="0"/>
                <a:ea typeface="Calibri" panose="020F0502020204030204" pitchFamily="34" charset="0"/>
                <a:cs typeface="Arial" panose="020B0604020202020204" pitchFamily="34" charset="0"/>
              </a:rPr>
              <a:t> </a:t>
            </a:r>
          </a:p>
          <a:p>
            <a:pPr algn="just">
              <a:spcAft>
                <a:spcPts val="0"/>
              </a:spcAft>
            </a:pPr>
            <a:r>
              <a:rPr lang="it-IT" sz="2400" dirty="0">
                <a:latin typeface="Arial" panose="020B0604020202020204" pitchFamily="34" charset="0"/>
                <a:ea typeface="Calibri" panose="020F0502020204030204" pitchFamily="34" charset="0"/>
                <a:cs typeface="Arial" panose="020B0604020202020204" pitchFamily="34" charset="0"/>
              </a:rPr>
              <a:t>EDIZIONE INTERPRETATIVA: ammette alcuni interventi sul testo mirati appunto a interpretarlo (come la divisione delle parole, l’introduzione della punteggiatura, la distinzione dei grafemi </a:t>
            </a:r>
            <a:r>
              <a:rPr lang="it-IT" sz="2400" i="1" dirty="0">
                <a:latin typeface="Arial" panose="020B0604020202020204" pitchFamily="34" charset="0"/>
                <a:ea typeface="Calibri" panose="020F0502020204030204" pitchFamily="34" charset="0"/>
                <a:cs typeface="Arial" panose="020B0604020202020204" pitchFamily="34" charset="0"/>
              </a:rPr>
              <a:t>u</a:t>
            </a:r>
            <a:r>
              <a:rPr lang="it-IT" sz="2400" dirty="0">
                <a:latin typeface="Arial" panose="020B0604020202020204" pitchFamily="34" charset="0"/>
                <a:ea typeface="Calibri" panose="020F0502020204030204" pitchFamily="34" charset="0"/>
                <a:cs typeface="Arial" panose="020B0604020202020204" pitchFamily="34" charset="0"/>
              </a:rPr>
              <a:t> e </a:t>
            </a:r>
            <a:r>
              <a:rPr lang="it-IT" sz="2400" i="1" dirty="0">
                <a:latin typeface="Arial" panose="020B0604020202020204" pitchFamily="34" charset="0"/>
                <a:ea typeface="Calibri" panose="020F0502020204030204" pitchFamily="34" charset="0"/>
                <a:cs typeface="Arial" panose="020B0604020202020204" pitchFamily="34" charset="0"/>
              </a:rPr>
              <a:t>v</a:t>
            </a:r>
            <a:r>
              <a:rPr lang="it-IT" sz="2400" dirty="0">
                <a:latin typeface="Arial" panose="020B0604020202020204" pitchFamily="34" charset="0"/>
                <a:ea typeface="Calibri" panose="020F0502020204030204" pitchFamily="34" charset="0"/>
                <a:cs typeface="Arial" panose="020B0604020202020204" pitchFamily="34" charset="0"/>
              </a:rPr>
              <a:t>, la regolamentazione di maiuscole e minuscole secondo l’uso moderno, ecc.), senza tuttavia emendare eventuali errori evidenti o lacune del testimone.</a:t>
            </a:r>
            <a:endParaRPr lang="it-IT"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4903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556C9D0-AA0B-4928-9BA0-D15D8C387A76}"/>
              </a:ext>
            </a:extLst>
          </p:cNvPr>
          <p:cNvSpPr/>
          <p:nvPr/>
        </p:nvSpPr>
        <p:spPr>
          <a:xfrm>
            <a:off x="573156" y="332141"/>
            <a:ext cx="11045687" cy="5190011"/>
          </a:xfrm>
          <a:prstGeom prst="rect">
            <a:avLst/>
          </a:prstGeom>
        </p:spPr>
        <p:txBody>
          <a:bodyPr wrap="square">
            <a:spAutoFit/>
          </a:bodyPr>
          <a:lstStyle/>
          <a:p>
            <a:pPr indent="180340" algn="just">
              <a:lnSpc>
                <a:spcPct val="107000"/>
              </a:lnSpc>
              <a:spcAft>
                <a:spcPts val="0"/>
              </a:spcAft>
            </a:pPr>
            <a:r>
              <a:rPr lang="it-IT" dirty="0">
                <a:latin typeface="Arial" panose="020B0604020202020204" pitchFamily="34"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it-IT" sz="2400" dirty="0">
                <a:latin typeface="Arial" panose="020B0604020202020204" pitchFamily="34" charset="0"/>
                <a:ea typeface="Calibri" panose="020F0502020204030204" pitchFamily="34" charset="0"/>
                <a:cs typeface="Arial" panose="020B0604020202020204" pitchFamily="34" charset="0"/>
              </a:rPr>
              <a:t>EDIZIONE CRITICA: nessuna edizione che voglia dirsi critica può prescindere dal </a:t>
            </a:r>
            <a:r>
              <a:rPr lang="it-IT" sz="2400" i="1" dirty="0">
                <a:latin typeface="Arial" panose="020B0604020202020204" pitchFamily="34" charset="0"/>
                <a:ea typeface="Calibri" panose="020F0502020204030204" pitchFamily="34" charset="0"/>
                <a:cs typeface="Arial" panose="020B0604020202020204" pitchFamily="34" charset="0"/>
              </a:rPr>
              <a:t>censimento</a:t>
            </a:r>
            <a:r>
              <a:rPr lang="it-IT" sz="2400" dirty="0">
                <a:latin typeface="Arial" panose="020B0604020202020204" pitchFamily="34" charset="0"/>
                <a:ea typeface="Calibri" panose="020F0502020204030204" pitchFamily="34" charset="0"/>
                <a:cs typeface="Arial" panose="020B0604020202020204" pitchFamily="34" charset="0"/>
              </a:rPr>
              <a:t> della tradizione dell’opera, ossia dal reperimento e dall’esame di tutti i suoi testimoni conosciuti, manoscritti e/o a stampa. Il curatore segue dunque un metodo scientifico per risalire alla lezione originale, dando puntualmente conto e ampia documentazione del lavoro compiuto. L’edizione critica si compone solitamente di: 1) </a:t>
            </a:r>
            <a:r>
              <a:rPr lang="it-IT" sz="2400" i="1" dirty="0">
                <a:latin typeface="Arial" panose="020B0604020202020204" pitchFamily="34" charset="0"/>
                <a:ea typeface="Calibri" panose="020F0502020204030204" pitchFamily="34" charset="0"/>
                <a:cs typeface="Arial" panose="020B0604020202020204" pitchFamily="34" charset="0"/>
              </a:rPr>
              <a:t>nota al testo</a:t>
            </a:r>
            <a:r>
              <a:rPr lang="it-IT" sz="2400" dirty="0">
                <a:latin typeface="Arial" panose="020B0604020202020204" pitchFamily="34" charset="0"/>
                <a:ea typeface="Calibri" panose="020F0502020204030204" pitchFamily="34" charset="0"/>
                <a:cs typeface="Arial" panose="020B0604020202020204" pitchFamily="34" charset="0"/>
              </a:rPr>
              <a:t>, 2) </a:t>
            </a:r>
            <a:r>
              <a:rPr lang="it-IT" sz="2400" i="1" dirty="0">
                <a:latin typeface="Arial" panose="020B0604020202020204" pitchFamily="34" charset="0"/>
                <a:ea typeface="Calibri" panose="020F0502020204030204" pitchFamily="34" charset="0"/>
                <a:cs typeface="Arial" panose="020B0604020202020204" pitchFamily="34" charset="0"/>
              </a:rPr>
              <a:t>testo critico</a:t>
            </a:r>
            <a:r>
              <a:rPr lang="it-IT" sz="2400" dirty="0">
                <a:latin typeface="Arial" panose="020B0604020202020204" pitchFamily="34" charset="0"/>
                <a:ea typeface="Calibri" panose="020F0502020204030204" pitchFamily="34" charset="0"/>
                <a:cs typeface="Arial" panose="020B0604020202020204" pitchFamily="34" charset="0"/>
              </a:rPr>
              <a:t> e 3) </a:t>
            </a:r>
            <a:r>
              <a:rPr lang="it-IT" sz="2400" i="1" dirty="0">
                <a:latin typeface="Arial" panose="020B0604020202020204" pitchFamily="34" charset="0"/>
                <a:ea typeface="Calibri" panose="020F0502020204030204" pitchFamily="34" charset="0"/>
                <a:cs typeface="Arial" panose="020B0604020202020204" pitchFamily="34" charset="0"/>
              </a:rPr>
              <a:t>apparato critico</a:t>
            </a:r>
            <a:r>
              <a:rPr lang="it-IT" sz="2400" dirty="0">
                <a:latin typeface="Arial" panose="020B0604020202020204" pitchFamily="34" charset="0"/>
                <a:ea typeface="Calibri" panose="020F0502020204030204" pitchFamily="34" charset="0"/>
                <a:cs typeface="Arial" panose="020B0604020202020204" pitchFamily="34" charset="0"/>
              </a:rPr>
              <a:t>. Posto di solito sotto il testo, l’apparato critico non va confuso con le note esegetiche che spesso accompagnano l’opera e ne costituiscono il commento. L’apparato contiene </a:t>
            </a:r>
            <a:r>
              <a:rPr lang="it-IT" sz="2400" u="sng" dirty="0">
                <a:latin typeface="Arial" panose="020B0604020202020204" pitchFamily="34" charset="0"/>
                <a:ea typeface="Calibri" panose="020F0502020204030204" pitchFamily="34" charset="0"/>
                <a:cs typeface="Arial" panose="020B0604020202020204" pitchFamily="34" charset="0"/>
              </a:rPr>
              <a:t>gli errori e le lezioni rifiutate</a:t>
            </a:r>
            <a:r>
              <a:rPr lang="it-IT" sz="2400" dirty="0">
                <a:latin typeface="Arial" panose="020B0604020202020204" pitchFamily="34" charset="0"/>
                <a:ea typeface="Calibri" panose="020F0502020204030204" pitchFamily="34" charset="0"/>
                <a:cs typeface="Arial" panose="020B0604020202020204" pitchFamily="34" charset="0"/>
              </a:rPr>
              <a:t> della tradizione. Di norma non accoglie le mere varianti formali, grafiche o fonetiche. Un testo critico può essere scorporato dall’edizione critica e può avere vita propria: le edizioni commentate della </a:t>
            </a:r>
            <a:r>
              <a:rPr lang="it-IT" sz="2400" i="1" dirty="0">
                <a:latin typeface="Arial" panose="020B0604020202020204" pitchFamily="34" charset="0"/>
                <a:ea typeface="Calibri" panose="020F0502020204030204" pitchFamily="34" charset="0"/>
                <a:cs typeface="Arial" panose="020B0604020202020204" pitchFamily="34" charset="0"/>
              </a:rPr>
              <a:t>Commedia</a:t>
            </a:r>
            <a:r>
              <a:rPr lang="it-IT" sz="2400" dirty="0">
                <a:latin typeface="Arial" panose="020B0604020202020204" pitchFamily="34" charset="0"/>
                <a:ea typeface="Calibri" panose="020F0502020204030204" pitchFamily="34" charset="0"/>
                <a:cs typeface="Arial" panose="020B0604020202020204" pitchFamily="34" charset="0"/>
              </a:rPr>
              <a:t> di Dante, ad esempio, si fondano quasi tutte sul testo critico fissato nel 1966-1967 da Giorgio </a:t>
            </a:r>
            <a:r>
              <a:rPr lang="it-IT" sz="2400" dirty="0" err="1">
                <a:latin typeface="Arial" panose="020B0604020202020204" pitchFamily="34" charset="0"/>
                <a:ea typeface="Calibri" panose="020F0502020204030204" pitchFamily="34" charset="0"/>
                <a:cs typeface="Arial" panose="020B0604020202020204" pitchFamily="34" charset="0"/>
              </a:rPr>
              <a:t>Petrocchi</a:t>
            </a:r>
            <a:r>
              <a:rPr lang="it-IT" sz="2400" dirty="0">
                <a:latin typeface="Arial" panose="020B0604020202020204" pitchFamily="34" charset="0"/>
                <a:ea typeface="Calibri" panose="020F0502020204030204" pitchFamily="34" charset="0"/>
                <a:cs typeface="Arial" panose="020B0604020202020204" pitchFamily="34" charset="0"/>
              </a:rPr>
              <a:t>.</a:t>
            </a:r>
            <a:endParaRPr lang="it-IT"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6700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BAEFE73-0172-442A-BC6A-FFAD277C8630}"/>
              </a:ext>
            </a:extLst>
          </p:cNvPr>
          <p:cNvSpPr/>
          <p:nvPr/>
        </p:nvSpPr>
        <p:spPr>
          <a:xfrm>
            <a:off x="914400" y="397564"/>
            <a:ext cx="10363200" cy="5909310"/>
          </a:xfrm>
          <a:prstGeom prst="rect">
            <a:avLst/>
          </a:prstGeom>
        </p:spPr>
        <p:txBody>
          <a:bodyPr wrap="square">
            <a:spAutoFit/>
          </a:bodyPr>
          <a:lstStyle/>
          <a:p>
            <a:pPr algn="just">
              <a:spcAft>
                <a:spcPts val="0"/>
              </a:spcAft>
            </a:pPr>
            <a:r>
              <a:rPr lang="it-IT" dirty="0">
                <a:latin typeface="Arial" panose="020B0604020202020204" pitchFamily="34" charset="0"/>
                <a:ea typeface="Calibri" panose="020F0502020204030204" pitchFamily="34" charset="0"/>
                <a:cs typeface="Times New Roman" panose="02020603050405020304" pitchFamily="18" charset="0"/>
              </a:rPr>
              <a:t>ERRORE: luogo dove il testo è corrotto rispetto alla volontà dell’autore. È pressoché inevitabile che copie non autografe di un testo contengano errori (tagli o raddoppiamenti di lettera o di parola, scambio di una parola con una simile o opposta di senso, fraintendimenti e banalizzazioni di termini, “salto dallo stesso allo stesso”, inversione nell’ordine degli elementi della frase, omissioni, ecc.). Ci sono errori identici che si possono produrre in copie diverse in via del tutto indipendente l’una dall’altra (è ad esempio il caso degli errori paleografici o delle banalizzazioni): parleremo allora di ERRORI POLIGENETICI. Se invece l’errore è tale che due o più copisti non possono averlo commesso indipendentemente l’uno dall’altro, ma solo per filiazione diretta, parleremo allora di ERRORI MONOGENETICI (è il caso, ad esempio, di una lacuna o di un’inversione di ampie proporzioni di testo). È sui soli </a:t>
            </a:r>
            <a:r>
              <a:rPr lang="it-IT" i="1" dirty="0">
                <a:latin typeface="Arial" panose="020B0604020202020204" pitchFamily="34" charset="0"/>
                <a:ea typeface="Calibri" panose="020F0502020204030204" pitchFamily="34" charset="0"/>
                <a:cs typeface="Times New Roman" panose="02020603050405020304" pitchFamily="18" charset="0"/>
              </a:rPr>
              <a:t>errori monogenetici</a:t>
            </a:r>
            <a:r>
              <a:rPr lang="it-IT" dirty="0">
                <a:latin typeface="Arial" panose="020B0604020202020204" pitchFamily="34" charset="0"/>
                <a:ea typeface="Calibri" panose="020F0502020204030204" pitchFamily="34" charset="0"/>
                <a:cs typeface="Times New Roman" panose="02020603050405020304" pitchFamily="18" charset="0"/>
              </a:rPr>
              <a:t> che l’editore deve concentrare la propria attenzione. Sono proprio gli errori, infatti, e nella fattispecie quelli più evidenti e inconfutabili (i cosiddetti ERRORI SIGNIFICATIVI o ERRORI GUIDA), a indicare al filologo i rapporti di parentela fra i testimoni dell’opera, in una parola a guidarlo nella classificazione. L’errore certo e comune fornisce infatti al filologo la prova che due copie sono molto vicine l’una all’altra. Come spiegare altrimenti che esse, proprio nello stesso luogo, condividano un identico guasto, o lo stesso fraintendimento? Si dovrà supporre che l’una abbia copiato dall’altra, o che entrambe abbiano attinto alla medesima fonte, cioè dallo stesso ascendente. Tali errori possono essere condivisi da diversi testimoni, che non li abbiano prodotti in via poligenetica (ERRORI CONGIUNTIVI), o viceversa possono essere presenti in una copia dell’opera rispetto alle altre (ERRORE SEPARATIVO) dimostrando in questo caso che il testimone che reca l’errore è indipendente dall’altro testimone o dagli altri testimoni che non recano la medesima menda.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1182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E50186C-876C-435A-9909-E8E2121F1FD1}"/>
              </a:ext>
            </a:extLst>
          </p:cNvPr>
          <p:cNvSpPr/>
          <p:nvPr/>
        </p:nvSpPr>
        <p:spPr>
          <a:xfrm>
            <a:off x="490329" y="245976"/>
            <a:ext cx="11502887" cy="6301533"/>
          </a:xfrm>
          <a:prstGeom prst="rect">
            <a:avLst/>
          </a:prstGeom>
        </p:spPr>
        <p:txBody>
          <a:bodyPr wrap="square">
            <a:spAutoFit/>
          </a:bodyPr>
          <a:lstStyle/>
          <a:p>
            <a:pPr algn="ctr">
              <a:lnSpc>
                <a:spcPct val="107000"/>
              </a:lnSpc>
              <a:spcAft>
                <a:spcPts val="0"/>
              </a:spcAft>
            </a:pPr>
            <a:r>
              <a:rPr lang="it-IT" sz="2000" dirty="0">
                <a:latin typeface="Arial" panose="020B0604020202020204" pitchFamily="34" charset="0"/>
                <a:ea typeface="Calibri" panose="020F0502020204030204" pitchFamily="34" charset="0"/>
                <a:cs typeface="Times New Roman" panose="02020603050405020304" pitchFamily="18" charset="0"/>
              </a:rPr>
              <a:t>James Joyce (Dublino, 1882 - Zurigo, 1941), </a:t>
            </a:r>
            <a:r>
              <a:rPr lang="it-IT" sz="2000" i="1" dirty="0">
                <a:latin typeface="Arial" panose="020B0604020202020204" pitchFamily="34" charset="0"/>
                <a:ea typeface="Calibri" panose="020F0502020204030204" pitchFamily="34" charset="0"/>
                <a:cs typeface="Times New Roman" panose="02020603050405020304" pitchFamily="18" charset="0"/>
              </a:rPr>
              <a:t>Ulysses</a:t>
            </a:r>
            <a:r>
              <a:rPr lang="it-IT" sz="2000" dirty="0">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spcAft>
                <a:spcPts val="0"/>
              </a:spcAft>
            </a:pPr>
            <a:endParaRPr lang="it-IT"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2000" dirty="0">
                <a:latin typeface="Arial" panose="020B0604020202020204" pitchFamily="34" charset="0"/>
                <a:ea typeface="Calibri" panose="020F0502020204030204" pitchFamily="34" charset="0"/>
                <a:cs typeface="Arial" panose="020B0604020202020204" pitchFamily="34" charset="0"/>
              </a:rPr>
              <a:t>Romanzo pubblicato a stampa per la prima volta a Parigi nel 1922, ha avuto una storia editoriale piuttosto travagliata dovuta alle accuse di oscenità e alla censura che ne hanno ritardato notevolmente la pubblicazione negli Stati Uniti, in Inghilterra e nella stessa Irlanda, dove il romanzo è ambientato e dove sarà pubblicato solo nel 1966. Stampato, dunque, per la prima volta in Francia, ma scritto in lingua inglese, il testo del 1922 è costellato di errori. Alcuni esempi:</a:t>
            </a:r>
          </a:p>
          <a:p>
            <a:pPr algn="just">
              <a:lnSpc>
                <a:spcPct val="107000"/>
              </a:lnSpc>
              <a:spcAft>
                <a:spcPts val="0"/>
              </a:spcAft>
            </a:pPr>
            <a:r>
              <a:rPr lang="it-IT" sz="2000" dirty="0">
                <a:latin typeface="Arial" panose="020B0604020202020204" pitchFamily="34" charset="0"/>
                <a:ea typeface="Calibri" panose="020F0502020204030204" pitchFamily="34" charset="0"/>
                <a:cs typeface="Arial" panose="020B0604020202020204" pitchFamily="34" charset="0"/>
              </a:rPr>
              <a:t>1.</a:t>
            </a:r>
          </a:p>
          <a:p>
            <a:pPr algn="just">
              <a:lnSpc>
                <a:spcPct val="107000"/>
              </a:lnSpc>
              <a:spcAft>
                <a:spcPts val="0"/>
              </a:spcAft>
            </a:pPr>
            <a:r>
              <a:rPr lang="it-IT" sz="2000" i="1" dirty="0">
                <a:latin typeface="Arial" panose="020B0604020202020204" pitchFamily="34" charset="0"/>
                <a:ea typeface="Calibri" panose="020F0502020204030204" pitchFamily="34" charset="0"/>
                <a:cs typeface="Arial" panose="020B0604020202020204" pitchFamily="34" charset="0"/>
              </a:rPr>
              <a:t>The paper the </a:t>
            </a:r>
            <a:r>
              <a:rPr lang="it-IT" sz="2000" b="1" i="1" dirty="0" err="1">
                <a:latin typeface="Arial" panose="020B0604020202020204" pitchFamily="34" charset="0"/>
                <a:ea typeface="Calibri" panose="020F0502020204030204" pitchFamily="34" charset="0"/>
                <a:cs typeface="Arial" panose="020B0604020202020204" pitchFamily="34" charset="0"/>
              </a:rPr>
              <a:t>beard</a:t>
            </a:r>
            <a:r>
              <a:rPr lang="it-IT" sz="2000" i="1" dirty="0">
                <a:latin typeface="Arial" panose="020B0604020202020204" pitchFamily="34" charset="0"/>
                <a:ea typeface="Calibri" panose="020F0502020204030204" pitchFamily="34" charset="0"/>
                <a:cs typeface="Arial" panose="020B0604020202020204" pitchFamily="34" charset="0"/>
              </a:rPr>
              <a:t> </a:t>
            </a:r>
            <a:r>
              <a:rPr lang="it-IT" sz="2000" i="1" dirty="0" err="1">
                <a:latin typeface="Arial" panose="020B0604020202020204" pitchFamily="34" charset="0"/>
                <a:ea typeface="Calibri" panose="020F0502020204030204" pitchFamily="34" charset="0"/>
                <a:cs typeface="Arial" panose="020B0604020202020204" pitchFamily="34" charset="0"/>
              </a:rPr>
              <a:t>was</a:t>
            </a:r>
            <a:r>
              <a:rPr lang="it-IT" sz="2000" i="1" dirty="0">
                <a:latin typeface="Arial" panose="020B0604020202020204" pitchFamily="34" charset="0"/>
                <a:ea typeface="Calibri" panose="020F0502020204030204" pitchFamily="34" charset="0"/>
                <a:cs typeface="Arial" panose="020B0604020202020204" pitchFamily="34" charset="0"/>
              </a:rPr>
              <a:t> </a:t>
            </a:r>
            <a:r>
              <a:rPr lang="it-IT" sz="2000" i="1" dirty="0" err="1">
                <a:latin typeface="Arial" panose="020B0604020202020204" pitchFamily="34" charset="0"/>
                <a:ea typeface="Calibri" panose="020F0502020204030204" pitchFamily="34" charset="0"/>
                <a:cs typeface="Arial" panose="020B0604020202020204" pitchFamily="34" charset="0"/>
              </a:rPr>
              <a:t>wrapped</a:t>
            </a:r>
            <a:r>
              <a:rPr lang="it-IT" sz="2000" i="1" dirty="0">
                <a:latin typeface="Arial" panose="020B0604020202020204" pitchFamily="34" charset="0"/>
                <a:ea typeface="Calibri" panose="020F0502020204030204" pitchFamily="34" charset="0"/>
                <a:cs typeface="Arial" panose="020B0604020202020204" pitchFamily="34" charset="0"/>
              </a:rPr>
              <a:t> in</a:t>
            </a:r>
            <a:r>
              <a:rPr lang="it-IT" sz="2000" dirty="0">
                <a:latin typeface="Arial" panose="020B0604020202020204" pitchFamily="34" charset="0"/>
                <a:ea typeface="Calibri" panose="020F0502020204030204" pitchFamily="34" charset="0"/>
                <a:cs typeface="Arial" panose="020B0604020202020204" pitchFamily="34" charset="0"/>
              </a:rPr>
              <a:t> (‘La carta in cui era avvolta la barba’)</a:t>
            </a:r>
          </a:p>
          <a:p>
            <a:pPr algn="just">
              <a:lnSpc>
                <a:spcPct val="107000"/>
              </a:lnSpc>
              <a:spcAft>
                <a:spcPts val="0"/>
              </a:spcAft>
            </a:pPr>
            <a:r>
              <a:rPr lang="it-IT" sz="2000" dirty="0">
                <a:latin typeface="Arial" panose="020B0604020202020204" pitchFamily="34" charset="0"/>
                <a:ea typeface="Calibri" panose="020F0502020204030204" pitchFamily="34" charset="0"/>
                <a:cs typeface="Arial" panose="020B0604020202020204" pitchFamily="34" charset="0"/>
              </a:rPr>
              <a:t>in fase di supervisione del lavoro James Joyce segnala l’errore </a:t>
            </a:r>
            <a:r>
              <a:rPr lang="it-IT" sz="2000" i="1" dirty="0" err="1">
                <a:latin typeface="Arial" panose="020B0604020202020204" pitchFamily="34" charset="0"/>
                <a:ea typeface="Calibri" panose="020F0502020204030204" pitchFamily="34" charset="0"/>
                <a:cs typeface="Arial" panose="020B0604020202020204" pitchFamily="34" charset="0"/>
              </a:rPr>
              <a:t>beard</a:t>
            </a:r>
            <a:r>
              <a:rPr lang="it-IT" sz="2000" dirty="0">
                <a:latin typeface="Arial" panose="020B0604020202020204" pitchFamily="34" charset="0"/>
                <a:ea typeface="Calibri" panose="020F0502020204030204" pitchFamily="34" charset="0"/>
                <a:cs typeface="Arial" panose="020B0604020202020204" pitchFamily="34" charset="0"/>
              </a:rPr>
              <a:t> da correggere con </a:t>
            </a:r>
            <a:r>
              <a:rPr lang="it-IT" sz="2000" i="1" dirty="0">
                <a:latin typeface="Arial" panose="020B0604020202020204" pitchFamily="34" charset="0"/>
                <a:ea typeface="Calibri" panose="020F0502020204030204" pitchFamily="34" charset="0"/>
                <a:cs typeface="Arial" panose="020B0604020202020204" pitchFamily="34" charset="0"/>
              </a:rPr>
              <a:t>bread</a:t>
            </a:r>
            <a:r>
              <a:rPr lang="it-IT" sz="200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it-IT" sz="2000" i="1" dirty="0">
                <a:latin typeface="Arial" panose="020B0604020202020204" pitchFamily="34" charset="0"/>
                <a:ea typeface="Calibri" panose="020F0502020204030204" pitchFamily="34" charset="0"/>
                <a:cs typeface="Arial" panose="020B0604020202020204" pitchFamily="34" charset="0"/>
              </a:rPr>
              <a:t>The paper the </a:t>
            </a:r>
            <a:r>
              <a:rPr lang="it-IT" sz="2000" b="1" i="1" dirty="0">
                <a:latin typeface="Arial" panose="020B0604020202020204" pitchFamily="34" charset="0"/>
                <a:ea typeface="Calibri" panose="020F0502020204030204" pitchFamily="34" charset="0"/>
                <a:cs typeface="Arial" panose="020B0604020202020204" pitchFamily="34" charset="0"/>
              </a:rPr>
              <a:t>bread</a:t>
            </a:r>
            <a:r>
              <a:rPr lang="it-IT" sz="2000" i="1" dirty="0">
                <a:latin typeface="Arial" panose="020B0604020202020204" pitchFamily="34" charset="0"/>
                <a:ea typeface="Calibri" panose="020F0502020204030204" pitchFamily="34" charset="0"/>
                <a:cs typeface="Arial" panose="020B0604020202020204" pitchFamily="34" charset="0"/>
              </a:rPr>
              <a:t> </a:t>
            </a:r>
            <a:r>
              <a:rPr lang="it-IT" sz="2000" i="1" dirty="0" err="1">
                <a:latin typeface="Arial" panose="020B0604020202020204" pitchFamily="34" charset="0"/>
                <a:ea typeface="Calibri" panose="020F0502020204030204" pitchFamily="34" charset="0"/>
                <a:cs typeface="Arial" panose="020B0604020202020204" pitchFamily="34" charset="0"/>
              </a:rPr>
              <a:t>was</a:t>
            </a:r>
            <a:r>
              <a:rPr lang="it-IT" sz="2000" i="1" dirty="0">
                <a:latin typeface="Arial" panose="020B0604020202020204" pitchFamily="34" charset="0"/>
                <a:ea typeface="Calibri" panose="020F0502020204030204" pitchFamily="34" charset="0"/>
                <a:cs typeface="Arial" panose="020B0604020202020204" pitchFamily="34" charset="0"/>
              </a:rPr>
              <a:t> </a:t>
            </a:r>
            <a:r>
              <a:rPr lang="it-IT" sz="2000" i="1" dirty="0" err="1">
                <a:latin typeface="Arial" panose="020B0604020202020204" pitchFamily="34" charset="0"/>
                <a:ea typeface="Calibri" panose="020F0502020204030204" pitchFamily="34" charset="0"/>
                <a:cs typeface="Arial" panose="020B0604020202020204" pitchFamily="34" charset="0"/>
              </a:rPr>
              <a:t>wrapped</a:t>
            </a:r>
            <a:r>
              <a:rPr lang="it-IT" sz="2000" i="1" dirty="0">
                <a:latin typeface="Arial" panose="020B0604020202020204" pitchFamily="34" charset="0"/>
                <a:ea typeface="Calibri" panose="020F0502020204030204" pitchFamily="34" charset="0"/>
                <a:cs typeface="Arial" panose="020B0604020202020204" pitchFamily="34" charset="0"/>
              </a:rPr>
              <a:t> in</a:t>
            </a:r>
            <a:r>
              <a:rPr lang="it-IT" sz="2000" dirty="0">
                <a:latin typeface="Arial" panose="020B0604020202020204" pitchFamily="34" charset="0"/>
                <a:ea typeface="Calibri" panose="020F0502020204030204" pitchFamily="34" charset="0"/>
                <a:cs typeface="Arial" panose="020B0604020202020204" pitchFamily="34" charset="0"/>
              </a:rPr>
              <a:t> (‘La carta in cui era avvolto il pane’).</a:t>
            </a:r>
          </a:p>
          <a:p>
            <a:pPr algn="just">
              <a:lnSpc>
                <a:spcPct val="107000"/>
              </a:lnSpc>
              <a:spcAft>
                <a:spcPts val="0"/>
              </a:spcAft>
            </a:pPr>
            <a:r>
              <a:rPr lang="it-IT" sz="200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pPr>
            <a:r>
              <a:rPr lang="it-IT" sz="2000" dirty="0">
                <a:latin typeface="Arial" panose="020B0604020202020204" pitchFamily="34" charset="0"/>
                <a:ea typeface="Calibri" panose="020F0502020204030204" pitchFamily="34" charset="0"/>
                <a:cs typeface="Arial" panose="020B0604020202020204" pitchFamily="34" charset="0"/>
              </a:rPr>
              <a:t>2. </a:t>
            </a:r>
          </a:p>
          <a:p>
            <a:pPr algn="just">
              <a:lnSpc>
                <a:spcPct val="107000"/>
              </a:lnSpc>
            </a:pPr>
            <a:r>
              <a:rPr lang="it-IT" sz="2000" dirty="0">
                <a:latin typeface="Arial" panose="020B0604020202020204" pitchFamily="34" charset="0"/>
                <a:ea typeface="Calibri" panose="020F0502020204030204" pitchFamily="34" charset="0"/>
                <a:cs typeface="Arial" panose="020B0604020202020204" pitchFamily="34" charset="0"/>
              </a:rPr>
              <a:t>Ad un certo punto il protagonista del romanzo – che si trova a Parigi – riceve un telegramma in lingua inglese:</a:t>
            </a:r>
          </a:p>
          <a:p>
            <a:pPr algn="just">
              <a:lnSpc>
                <a:spcPct val="107000"/>
              </a:lnSpc>
            </a:pPr>
            <a:r>
              <a:rPr lang="it-IT" sz="2000" b="1" i="1" dirty="0" err="1">
                <a:latin typeface="Arial" panose="020B0604020202020204" pitchFamily="34" charset="0"/>
                <a:ea typeface="Calibri" panose="020F0502020204030204" pitchFamily="34" charset="0"/>
                <a:cs typeface="Arial" panose="020B0604020202020204" pitchFamily="34" charset="0"/>
              </a:rPr>
              <a:t>Nother</a:t>
            </a:r>
            <a:r>
              <a:rPr lang="it-IT" sz="2000" i="1" dirty="0">
                <a:latin typeface="Arial" panose="020B0604020202020204" pitchFamily="34" charset="0"/>
                <a:ea typeface="Calibri" panose="020F0502020204030204" pitchFamily="34" charset="0"/>
                <a:cs typeface="Arial" panose="020B0604020202020204" pitchFamily="34" charset="0"/>
              </a:rPr>
              <a:t> </a:t>
            </a:r>
            <a:r>
              <a:rPr lang="it-IT" sz="2000" i="1" dirty="0" err="1">
                <a:latin typeface="Arial" panose="020B0604020202020204" pitchFamily="34" charset="0"/>
                <a:ea typeface="Calibri" panose="020F0502020204030204" pitchFamily="34" charset="0"/>
                <a:cs typeface="Arial" panose="020B0604020202020204" pitchFamily="34" charset="0"/>
              </a:rPr>
              <a:t>dying</a:t>
            </a:r>
            <a:r>
              <a:rPr lang="it-IT" sz="2000" i="1" dirty="0">
                <a:latin typeface="Arial" panose="020B0604020202020204" pitchFamily="34" charset="0"/>
                <a:ea typeface="Calibri" panose="020F0502020204030204" pitchFamily="34" charset="0"/>
                <a:cs typeface="Arial" panose="020B0604020202020204" pitchFamily="34" charset="0"/>
              </a:rPr>
              <a:t> come home </a:t>
            </a:r>
            <a:r>
              <a:rPr lang="it-IT" sz="2000" i="1" dirty="0" err="1">
                <a:latin typeface="Arial" panose="020B0604020202020204" pitchFamily="34" charset="0"/>
                <a:ea typeface="Calibri" panose="020F0502020204030204" pitchFamily="34" charset="0"/>
                <a:cs typeface="Arial" panose="020B0604020202020204" pitchFamily="34" charset="0"/>
              </a:rPr>
              <a:t>father</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i="1" dirty="0" err="1">
                <a:latin typeface="Arial" panose="020B0604020202020204" pitchFamily="34" charset="0"/>
                <a:ea typeface="Calibri" panose="020F0502020204030204" pitchFamily="34" charset="0"/>
                <a:cs typeface="Arial" panose="020B0604020202020204" pitchFamily="34" charset="0"/>
              </a:rPr>
              <a:t>Nother</a:t>
            </a:r>
            <a:r>
              <a:rPr lang="it-IT" sz="2000" dirty="0">
                <a:latin typeface="Arial" panose="020B0604020202020204" pitchFamily="34" charset="0"/>
                <a:ea typeface="Calibri" panose="020F0502020204030204" pitchFamily="34" charset="0"/>
                <a:cs typeface="Arial" panose="020B0604020202020204" pitchFamily="34" charset="0"/>
              </a:rPr>
              <a:t> – per </a:t>
            </a:r>
            <a:r>
              <a:rPr lang="it-IT" sz="2000" i="1" dirty="0" err="1">
                <a:latin typeface="Arial" panose="020B0604020202020204" pitchFamily="34" charset="0"/>
                <a:ea typeface="Calibri" panose="020F0502020204030204" pitchFamily="34" charset="0"/>
                <a:cs typeface="Arial" panose="020B0604020202020204" pitchFamily="34" charset="0"/>
              </a:rPr>
              <a:t>Mother</a:t>
            </a:r>
            <a:r>
              <a:rPr lang="it-IT" sz="2000" dirty="0">
                <a:latin typeface="Arial" panose="020B0604020202020204" pitchFamily="34" charset="0"/>
                <a:ea typeface="Calibri" panose="020F0502020204030204" pitchFamily="34" charset="0"/>
                <a:cs typeface="Arial" panose="020B0604020202020204" pitchFamily="34" charset="0"/>
              </a:rPr>
              <a:t>? – muore, torna a casa, padre’)</a:t>
            </a:r>
          </a:p>
          <a:p>
            <a:pPr algn="just">
              <a:lnSpc>
                <a:spcPct val="107000"/>
              </a:lnSpc>
            </a:pPr>
            <a:r>
              <a:rPr lang="it-IT" sz="2000" dirty="0">
                <a:latin typeface="Arial" panose="020B0604020202020204" pitchFamily="34" charset="0"/>
                <a:cs typeface="Arial" panose="020B0604020202020204" pitchFamily="34" charset="0"/>
              </a:rPr>
              <a:t>In questo caso Joyce </a:t>
            </a:r>
            <a:r>
              <a:rPr lang="it-IT" sz="2000" u="sng" dirty="0">
                <a:latin typeface="Arial" panose="020B0604020202020204" pitchFamily="34" charset="0"/>
                <a:cs typeface="Arial" panose="020B0604020202020204" pitchFamily="34" charset="0"/>
              </a:rPr>
              <a:t>non</a:t>
            </a:r>
            <a:r>
              <a:rPr lang="it-IT" sz="2000" dirty="0">
                <a:latin typeface="Arial" panose="020B0604020202020204" pitchFamily="34" charset="0"/>
                <a:cs typeface="Arial" panose="020B0604020202020204" pitchFamily="34" charset="0"/>
              </a:rPr>
              <a:t> segnala l’errore </a:t>
            </a:r>
            <a:r>
              <a:rPr lang="it-IT" sz="2000" i="1" dirty="0" err="1">
                <a:latin typeface="Arial" panose="020B0604020202020204" pitchFamily="34" charset="0"/>
                <a:cs typeface="Arial" panose="020B0604020202020204" pitchFamily="34" charset="0"/>
              </a:rPr>
              <a:t>Nother</a:t>
            </a:r>
            <a:r>
              <a:rPr lang="it-IT" sz="2000" dirty="0">
                <a:latin typeface="Arial" panose="020B0604020202020204" pitchFamily="34" charset="0"/>
                <a:cs typeface="Arial" panose="020B0604020202020204" pitchFamily="34" charset="0"/>
              </a:rPr>
              <a:t>/</a:t>
            </a:r>
            <a:r>
              <a:rPr lang="it-IT" sz="2000" i="1" dirty="0" err="1">
                <a:latin typeface="Arial" panose="020B0604020202020204" pitchFamily="34" charset="0"/>
                <a:cs typeface="Arial" panose="020B0604020202020204" pitchFamily="34" charset="0"/>
              </a:rPr>
              <a:t>Mother</a:t>
            </a:r>
            <a:r>
              <a:rPr lang="it-IT" sz="2000" dirty="0">
                <a:latin typeface="Arial" panose="020B0604020202020204" pitchFamily="34" charset="0"/>
                <a:cs typeface="Arial" panose="020B0604020202020204" pitchFamily="34" charset="0"/>
              </a:rPr>
              <a:t>: è una svista oppure è una scelta motivata dell’autore?</a:t>
            </a:r>
            <a:endParaRPr lang="it-IT"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it-IT" dirty="0">
                <a:latin typeface="Arial" panose="020B0604020202020204" pitchFamily="34"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727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BD38A2F-A114-4E44-B2EF-19C114F15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791" y="22541"/>
            <a:ext cx="8666922" cy="535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77BA4488-2A4C-42F1-8E4A-D577656C0DFB}"/>
              </a:ext>
            </a:extLst>
          </p:cNvPr>
          <p:cNvSpPr/>
          <p:nvPr/>
        </p:nvSpPr>
        <p:spPr>
          <a:xfrm>
            <a:off x="265044" y="5501021"/>
            <a:ext cx="11794434" cy="1264642"/>
          </a:xfrm>
          <a:prstGeom prst="rect">
            <a:avLst/>
          </a:prstGeom>
        </p:spPr>
        <p:txBody>
          <a:bodyPr wrap="square">
            <a:spAutoFit/>
          </a:bodyPr>
          <a:lstStyle/>
          <a:p>
            <a:pPr algn="just">
              <a:lnSpc>
                <a:spcPct val="107000"/>
              </a:lnSpc>
              <a:spcAft>
                <a:spcPts val="0"/>
              </a:spcAft>
            </a:pPr>
            <a:r>
              <a:rPr lang="it-IT" dirty="0">
                <a:latin typeface="Arial" panose="020B0604020202020204" pitchFamily="34" charset="0"/>
                <a:ea typeface="Calibri" panose="020F0502020204030204" pitchFamily="34" charset="0"/>
                <a:cs typeface="Arial" panose="020B0604020202020204" pitchFamily="34" charset="0"/>
              </a:rPr>
              <a:t>“</a:t>
            </a:r>
            <a:r>
              <a:rPr lang="it-IT" dirty="0" err="1">
                <a:latin typeface="Arial" panose="020B0604020202020204" pitchFamily="34" charset="0"/>
                <a:ea typeface="Calibri" panose="020F0502020204030204" pitchFamily="34" charset="0"/>
                <a:cs typeface="Arial" panose="020B0604020202020204" pitchFamily="34" charset="0"/>
              </a:rPr>
              <a:t>Nother</a:t>
            </a:r>
            <a:r>
              <a:rPr lang="it-IT" dirty="0">
                <a:latin typeface="Arial" panose="020B0604020202020204" pitchFamily="34" charset="0"/>
                <a:ea typeface="Calibri" panose="020F0502020204030204" pitchFamily="34" charset="0"/>
                <a:cs typeface="Arial" panose="020B0604020202020204" pitchFamily="34" charset="0"/>
              </a:rPr>
              <a:t>” sulla quinta riga di una pagina del manoscritto </a:t>
            </a:r>
            <a:r>
              <a:rPr lang="it-IT" dirty="0" err="1">
                <a:latin typeface="Arial" panose="020B0604020202020204" pitchFamily="34" charset="0"/>
                <a:ea typeface="Calibri" panose="020F0502020204030204" pitchFamily="34" charset="0"/>
                <a:cs typeface="Arial" panose="020B0604020202020204" pitchFamily="34" charset="0"/>
              </a:rPr>
              <a:t>Rosenbach</a:t>
            </a:r>
            <a:r>
              <a:rPr lang="it-IT" dirty="0">
                <a:latin typeface="Arial" panose="020B0604020202020204" pitchFamily="34" charset="0"/>
                <a:ea typeface="Calibri" panose="020F0502020204030204" pitchFamily="34" charset="0"/>
                <a:cs typeface="Arial" panose="020B0604020202020204" pitchFamily="34" charset="0"/>
              </a:rPr>
              <a:t> dell’</a:t>
            </a:r>
            <a:r>
              <a:rPr lang="it-IT" i="1" dirty="0">
                <a:latin typeface="Arial" panose="020B0604020202020204" pitchFamily="34" charset="0"/>
                <a:ea typeface="Calibri" panose="020F0502020204030204" pitchFamily="34" charset="0"/>
                <a:cs typeface="Arial" panose="020B0604020202020204" pitchFamily="34" charset="0"/>
              </a:rPr>
              <a:t>Ulysses</a:t>
            </a:r>
            <a:r>
              <a:rPr lang="it-IT" dirty="0">
                <a:latin typeface="Arial" panose="020B0604020202020204" pitchFamily="34" charset="0"/>
                <a:ea typeface="Calibri" panose="020F0502020204030204" pitchFamily="34" charset="0"/>
                <a:cs typeface="Arial" panose="020B0604020202020204" pitchFamily="34" charset="0"/>
              </a:rPr>
              <a:t>, conservato presso la </a:t>
            </a:r>
            <a:r>
              <a:rPr lang="it-IT" dirty="0" err="1">
                <a:latin typeface="Arial" panose="020B0604020202020204" pitchFamily="34" charset="0"/>
                <a:ea typeface="Calibri" panose="020F0502020204030204" pitchFamily="34" charset="0"/>
                <a:cs typeface="Arial" panose="020B0604020202020204" pitchFamily="34" charset="0"/>
              </a:rPr>
              <a:t>Rosenbach</a:t>
            </a:r>
            <a:r>
              <a:rPr lang="it-IT" dirty="0">
                <a:latin typeface="Arial" panose="020B0604020202020204" pitchFamily="34" charset="0"/>
                <a:ea typeface="Calibri" panose="020F0502020204030204" pitchFamily="34" charset="0"/>
                <a:cs typeface="Arial" panose="020B0604020202020204" pitchFamily="34" charset="0"/>
              </a:rPr>
              <a:t> Foundation di Philadelphia. Fonte: </a:t>
            </a:r>
            <a:r>
              <a:rPr lang="it-IT" i="1" dirty="0">
                <a:latin typeface="Arial" panose="020B0604020202020204" pitchFamily="34" charset="0"/>
                <a:ea typeface="Calibri" panose="020F0502020204030204" pitchFamily="34" charset="0"/>
                <a:cs typeface="Arial" panose="020B0604020202020204" pitchFamily="34" charset="0"/>
              </a:rPr>
              <a:t>James Joyce Ulysses. A Facsimile of the </a:t>
            </a:r>
            <a:r>
              <a:rPr lang="it-IT" i="1" dirty="0" err="1">
                <a:latin typeface="Arial" panose="020B0604020202020204" pitchFamily="34" charset="0"/>
                <a:ea typeface="Calibri" panose="020F0502020204030204" pitchFamily="34" charset="0"/>
                <a:cs typeface="Arial" panose="020B0604020202020204" pitchFamily="34" charset="0"/>
              </a:rPr>
              <a:t>Manuscript</a:t>
            </a:r>
            <a:r>
              <a:rPr lang="it-IT" dirty="0">
                <a:latin typeface="Arial" panose="020B0604020202020204" pitchFamily="34" charset="0"/>
                <a:ea typeface="Calibri" panose="020F0502020204030204" pitchFamily="34" charset="0"/>
                <a:cs typeface="Arial" panose="020B0604020202020204" pitchFamily="34" charset="0"/>
              </a:rPr>
              <a:t> (</a:t>
            </a:r>
            <a:r>
              <a:rPr lang="it-IT" dirty="0" err="1">
                <a:latin typeface="Arial" panose="020B0604020202020204" pitchFamily="34" charset="0"/>
                <a:ea typeface="Calibri" panose="020F0502020204030204" pitchFamily="34" charset="0"/>
                <a:cs typeface="Arial" panose="020B0604020202020204" pitchFamily="34" charset="0"/>
              </a:rPr>
              <a:t>Octagon</a:t>
            </a:r>
            <a:r>
              <a:rPr lang="it-IT" dirty="0">
                <a:latin typeface="Arial" panose="020B0604020202020204" pitchFamily="34" charset="0"/>
                <a:ea typeface="Calibri" panose="020F0502020204030204" pitchFamily="34" charset="0"/>
                <a:cs typeface="Arial" panose="020B0604020202020204" pitchFamily="34" charset="0"/>
              </a:rPr>
              <a:t>, 1975). </a:t>
            </a:r>
            <a:r>
              <a:rPr lang="it-IT" dirty="0">
                <a:latin typeface="Arial" panose="020B0604020202020204" pitchFamily="34" charset="0"/>
                <a:cs typeface="Arial" panose="020B0604020202020204" pitchFamily="34" charset="0"/>
              </a:rPr>
              <a:t>Si tratta dunque di un testo dentro al testo, in cui l’autore simula un errore, ma fino al 1984 quest’errore intenzionale è stato obliterato dalla stampa che ha corretto </a:t>
            </a:r>
            <a:r>
              <a:rPr lang="it-IT" i="1" dirty="0" err="1">
                <a:latin typeface="Arial" panose="020B0604020202020204" pitchFamily="34" charset="0"/>
                <a:cs typeface="Arial" panose="020B0604020202020204" pitchFamily="34" charset="0"/>
              </a:rPr>
              <a:t>Nother</a:t>
            </a:r>
            <a:r>
              <a:rPr lang="it-IT" dirty="0">
                <a:latin typeface="Arial" panose="020B0604020202020204" pitchFamily="34" charset="0"/>
                <a:cs typeface="Arial" panose="020B0604020202020204" pitchFamily="34" charset="0"/>
              </a:rPr>
              <a:t> con </a:t>
            </a:r>
            <a:r>
              <a:rPr lang="it-IT" i="1" dirty="0" err="1">
                <a:latin typeface="Arial" panose="020B0604020202020204" pitchFamily="34" charset="0"/>
                <a:cs typeface="Arial" panose="020B0604020202020204" pitchFamily="34" charset="0"/>
              </a:rPr>
              <a:t>Mother</a:t>
            </a:r>
            <a:r>
              <a:rPr lang="it-IT" dirty="0">
                <a:latin typeface="Arial" panose="020B0604020202020204" pitchFamily="34" charset="0"/>
                <a:cs typeface="Arial" panose="020B0604020202020204" pitchFamily="34" charset="0"/>
              </a:rPr>
              <a:t>.</a:t>
            </a:r>
            <a:endParaRPr lang="it-IT"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1019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4D0803B-7354-45C8-BCCB-22C63271E7A6}"/>
              </a:ext>
            </a:extLst>
          </p:cNvPr>
          <p:cNvSpPr/>
          <p:nvPr/>
        </p:nvSpPr>
        <p:spPr>
          <a:xfrm>
            <a:off x="397564" y="908564"/>
            <a:ext cx="11396871" cy="3785652"/>
          </a:xfrm>
          <a:prstGeom prst="rect">
            <a:avLst/>
          </a:prstGeom>
        </p:spPr>
        <p:txBody>
          <a:bodyPr wrap="square">
            <a:spAutoFit/>
          </a:bodyPr>
          <a:lstStyle/>
          <a:p>
            <a:pPr algn="just">
              <a:spcAft>
                <a:spcPts val="0"/>
              </a:spcAft>
            </a:pPr>
            <a:r>
              <a:rPr lang="it-IT" sz="2400" dirty="0">
                <a:latin typeface="Arial" panose="020B0604020202020204" pitchFamily="34" charset="0"/>
                <a:ea typeface="Calibri" panose="020F0502020204030204" pitchFamily="34" charset="0"/>
                <a:cs typeface="Arial" panose="020B0604020202020204" pitchFamily="34" charset="0"/>
              </a:rPr>
              <a:t>VARIANTE: nella tradizione di copia, ogni divergenza sostanziale di lezione presentata da un testimone rispetto a uno o più altri testimoni. Tali lezioni varianti appaiono a prima vista accettabili, se non addirittura autentiche, ma possono essere destituite d’autorità grazie al confronto con il resto della tradizione. Diversamente dalle </a:t>
            </a:r>
            <a:r>
              <a:rPr lang="it-IT" sz="2400" i="1" dirty="0">
                <a:latin typeface="Arial" panose="020B0604020202020204" pitchFamily="34" charset="0"/>
                <a:ea typeface="Calibri" panose="020F0502020204030204" pitchFamily="34" charset="0"/>
                <a:cs typeface="Arial" panose="020B0604020202020204" pitchFamily="34" charset="0"/>
              </a:rPr>
              <a:t>varianti di sostanza</a:t>
            </a:r>
            <a:r>
              <a:rPr lang="it-IT" sz="2400" dirty="0">
                <a:latin typeface="Arial" panose="020B0604020202020204" pitchFamily="34" charset="0"/>
                <a:ea typeface="Calibri" panose="020F0502020204030204" pitchFamily="34" charset="0"/>
                <a:cs typeface="Arial" panose="020B0604020202020204" pitchFamily="34" charset="0"/>
              </a:rPr>
              <a:t>, le </a:t>
            </a:r>
            <a:r>
              <a:rPr lang="it-IT" sz="2400" i="1" dirty="0">
                <a:latin typeface="Arial" panose="020B0604020202020204" pitchFamily="34" charset="0"/>
                <a:ea typeface="Calibri" panose="020F0502020204030204" pitchFamily="34" charset="0"/>
                <a:cs typeface="Arial" panose="020B0604020202020204" pitchFamily="34" charset="0"/>
              </a:rPr>
              <a:t>varianti di forma</a:t>
            </a:r>
            <a:r>
              <a:rPr lang="it-IT" sz="2400" dirty="0">
                <a:latin typeface="Arial" panose="020B0604020202020204" pitchFamily="34" charset="0"/>
                <a:ea typeface="Calibri" panose="020F0502020204030204" pitchFamily="34" charset="0"/>
                <a:cs typeface="Arial" panose="020B0604020202020204" pitchFamily="34" charset="0"/>
              </a:rPr>
              <a:t> riguardano solo la grafia o la fonetica o la morfologia di una o più parole del testo (ad esempio, si pensi alle varie forme </a:t>
            </a:r>
            <a:r>
              <a:rPr lang="it-IT" sz="2400" i="1" dirty="0">
                <a:latin typeface="Arial" panose="020B0604020202020204" pitchFamily="34" charset="0"/>
                <a:ea typeface="Calibri" panose="020F0502020204030204" pitchFamily="34" charset="0"/>
                <a:cs typeface="Arial" panose="020B0604020202020204" pitchFamily="34" charset="0"/>
              </a:rPr>
              <a:t>senza</a:t>
            </a:r>
            <a:r>
              <a:rPr lang="it-IT" sz="2400" dirty="0">
                <a:latin typeface="Arial" panose="020B0604020202020204" pitchFamily="34" charset="0"/>
                <a:ea typeface="Calibri" panose="020F0502020204030204" pitchFamily="34" charset="0"/>
                <a:cs typeface="Arial" panose="020B0604020202020204" pitchFamily="34" charset="0"/>
              </a:rPr>
              <a:t>, </a:t>
            </a:r>
            <a:r>
              <a:rPr lang="it-IT" sz="2400" i="1" dirty="0" err="1">
                <a:latin typeface="Arial" panose="020B0604020202020204" pitchFamily="34" charset="0"/>
                <a:ea typeface="Calibri" panose="020F0502020204030204" pitchFamily="34" charset="0"/>
                <a:cs typeface="Arial" panose="020B0604020202020204" pitchFamily="34" charset="0"/>
              </a:rPr>
              <a:t>sanza</a:t>
            </a:r>
            <a:r>
              <a:rPr lang="it-IT" sz="2400" dirty="0">
                <a:latin typeface="Arial" panose="020B0604020202020204" pitchFamily="34" charset="0"/>
                <a:ea typeface="Calibri" panose="020F0502020204030204" pitchFamily="34" charset="0"/>
                <a:cs typeface="Arial" panose="020B0604020202020204" pitchFamily="34" charset="0"/>
              </a:rPr>
              <a:t>, </a:t>
            </a:r>
            <a:r>
              <a:rPr lang="it-IT" sz="2400" i="1" dirty="0" err="1">
                <a:latin typeface="Arial" panose="020B0604020202020204" pitchFamily="34" charset="0"/>
                <a:ea typeface="Calibri" panose="020F0502020204030204" pitchFamily="34" charset="0"/>
                <a:cs typeface="Arial" panose="020B0604020202020204" pitchFamily="34" charset="0"/>
              </a:rPr>
              <a:t>sensa</a:t>
            </a:r>
            <a:r>
              <a:rPr lang="it-IT" sz="2400" dirty="0">
                <a:latin typeface="Arial" panose="020B0604020202020204" pitchFamily="34" charset="0"/>
                <a:ea typeface="Calibri" panose="020F0502020204030204" pitchFamily="34" charset="0"/>
                <a:cs typeface="Arial" panose="020B0604020202020204" pitchFamily="34" charset="0"/>
              </a:rPr>
              <a:t>). In presenza di testimonianze autografe, si dicono </a:t>
            </a:r>
            <a:r>
              <a:rPr lang="it-IT" sz="2400" i="1" dirty="0">
                <a:latin typeface="Arial" panose="020B0604020202020204" pitchFamily="34" charset="0"/>
                <a:ea typeface="Calibri" panose="020F0502020204030204" pitchFamily="34" charset="0"/>
                <a:cs typeface="Arial" panose="020B0604020202020204" pitchFamily="34" charset="0"/>
              </a:rPr>
              <a:t>varianti d’autore</a:t>
            </a:r>
            <a:r>
              <a:rPr lang="it-IT" sz="2400" dirty="0">
                <a:latin typeface="Arial" panose="020B0604020202020204" pitchFamily="34" charset="0"/>
                <a:ea typeface="Calibri" panose="020F0502020204030204" pitchFamily="34" charset="0"/>
                <a:cs typeface="Arial" panose="020B0604020202020204" pitchFamily="34" charset="0"/>
              </a:rPr>
              <a:t> quelle imputabili appunto all’autore che interviene sul testo durante la stesura dell’opera o in un secondo tempo, modificandola.</a:t>
            </a:r>
            <a:endParaRPr lang="it-IT"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3215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4C7AE91-660E-431F-9297-9983ADE971E5}"/>
              </a:ext>
            </a:extLst>
          </p:cNvPr>
          <p:cNvSpPr/>
          <p:nvPr/>
        </p:nvSpPr>
        <p:spPr>
          <a:xfrm>
            <a:off x="424069" y="612845"/>
            <a:ext cx="11343861" cy="5324535"/>
          </a:xfrm>
          <a:prstGeom prst="rect">
            <a:avLst/>
          </a:prstGeom>
        </p:spPr>
        <p:txBody>
          <a:bodyPr wrap="square">
            <a:spAutoFit/>
          </a:bodyPr>
          <a:lstStyle/>
          <a:p>
            <a:pPr algn="ctr"/>
            <a:r>
              <a:rPr lang="it-IT" sz="2000" b="1" dirty="0">
                <a:latin typeface="Arial" panose="020B0604020202020204" pitchFamily="34" charset="0"/>
                <a:ea typeface="Calibri" panose="020F0502020204030204" pitchFamily="34" charset="0"/>
              </a:rPr>
              <a:t>IL METODO DI LACHMANN - 1</a:t>
            </a:r>
          </a:p>
          <a:p>
            <a:endParaRPr lang="it-IT" sz="2000" dirty="0">
              <a:latin typeface="Arial" panose="020B0604020202020204" pitchFamily="34" charset="0"/>
              <a:ea typeface="Calibri" panose="020F0502020204030204" pitchFamily="34" charset="0"/>
            </a:endParaRPr>
          </a:p>
          <a:p>
            <a:pPr algn="just"/>
            <a:r>
              <a:rPr lang="it-IT" sz="2000" dirty="0">
                <a:latin typeface="Arial" panose="020B0604020202020204" pitchFamily="34" charset="0"/>
                <a:ea typeface="Calibri" panose="020F0502020204030204" pitchFamily="34" charset="0"/>
              </a:rPr>
              <a:t>Il metodo di </a:t>
            </a:r>
            <a:r>
              <a:rPr lang="it-IT" sz="2000" dirty="0" err="1">
                <a:latin typeface="Arial" panose="020B0604020202020204" pitchFamily="34" charset="0"/>
                <a:ea typeface="Calibri" panose="020F0502020204030204" pitchFamily="34" charset="0"/>
              </a:rPr>
              <a:t>Lachmann</a:t>
            </a:r>
            <a:r>
              <a:rPr lang="it-IT" sz="2000" dirty="0">
                <a:latin typeface="Arial" panose="020B0604020202020204" pitchFamily="34" charset="0"/>
                <a:ea typeface="Calibri" panose="020F0502020204030204" pitchFamily="34" charset="0"/>
              </a:rPr>
              <a:t> prende il nome dal tedesco Karl </a:t>
            </a:r>
            <a:r>
              <a:rPr lang="it-IT" sz="2000" dirty="0" err="1">
                <a:latin typeface="Arial" panose="020B0604020202020204" pitchFamily="34" charset="0"/>
                <a:ea typeface="Calibri" panose="020F0502020204030204" pitchFamily="34" charset="0"/>
              </a:rPr>
              <a:t>Lachmann</a:t>
            </a:r>
            <a:r>
              <a:rPr lang="it-IT" sz="2000" dirty="0">
                <a:latin typeface="Arial" panose="020B0604020202020204" pitchFamily="34" charset="0"/>
                <a:ea typeface="Calibri" panose="020F0502020204030204" pitchFamily="34" charset="0"/>
              </a:rPr>
              <a:t> (1793-1851), filologo classico e neotestamentario, e </a:t>
            </a:r>
            <a:r>
              <a:rPr lang="it-IT" sz="2000" u="sng" dirty="0">
                <a:latin typeface="Arial" panose="020B0604020202020204" pitchFamily="34" charset="0"/>
                <a:ea typeface="Calibri" panose="020F0502020204030204" pitchFamily="34" charset="0"/>
              </a:rPr>
              <a:t>si applica alle tradizioni plurime di copia (dunque in assenza di originali)</a:t>
            </a:r>
            <a:r>
              <a:rPr lang="it-IT" sz="2000" dirty="0">
                <a:latin typeface="Arial" panose="020B0604020202020204" pitchFamily="34" charset="0"/>
                <a:ea typeface="Calibri" panose="020F0502020204030204" pitchFamily="34" charset="0"/>
              </a:rPr>
              <a:t>. Tale metodo, in sintesi, prevede di:</a:t>
            </a:r>
          </a:p>
          <a:p>
            <a:pPr algn="just"/>
            <a:r>
              <a:rPr lang="it-IT" sz="2000" dirty="0">
                <a:latin typeface="Arial" panose="020B0604020202020204" pitchFamily="34" charset="0"/>
                <a:ea typeface="Calibri" panose="020F0502020204030204" pitchFamily="34" charset="0"/>
              </a:rPr>
              <a:t>1) raccogliere ed esaminare tutti i testimoni superstiti di un testo; </a:t>
            </a:r>
          </a:p>
          <a:p>
            <a:pPr algn="just"/>
            <a:r>
              <a:rPr lang="it-IT" sz="2000" dirty="0">
                <a:latin typeface="Arial" panose="020B0604020202020204" pitchFamily="34" charset="0"/>
                <a:ea typeface="Calibri" panose="020F0502020204030204" pitchFamily="34" charset="0"/>
              </a:rPr>
              <a:t>2) confrontare (</a:t>
            </a:r>
            <a:r>
              <a:rPr lang="it-IT" sz="2000" i="1" dirty="0">
                <a:latin typeface="Arial" panose="020B0604020202020204" pitchFamily="34" charset="0"/>
                <a:ea typeface="Calibri" panose="020F0502020204030204" pitchFamily="34" charset="0"/>
              </a:rPr>
              <a:t>collazionare</a:t>
            </a:r>
            <a:r>
              <a:rPr lang="it-IT" sz="2000" dirty="0">
                <a:latin typeface="Arial" panose="020B0604020202020204" pitchFamily="34" charset="0"/>
                <a:ea typeface="Calibri" panose="020F0502020204030204" pitchFamily="34" charset="0"/>
              </a:rPr>
              <a:t>) attentamente la lezione delle testimonianze manoscritte o a stampa precedentemente censite. Se eseguita con attenzione, la collazione consentirà di far emergere porzioni di testo in comune fra i vari testimoni dell’opera; ma soprattutto – ed è quello che più interessa – metterà in luce anche delle vistose differenze che investono il significato del testo, la sua struttura rimica, metrica, ecc. In alcuni casi tali differenze potranno essere identificate come veri e propri </a:t>
            </a:r>
            <a:r>
              <a:rPr lang="it-IT" sz="2000" i="1" dirty="0">
                <a:latin typeface="Arial" panose="020B0604020202020204" pitchFamily="34" charset="0"/>
                <a:ea typeface="Calibri" panose="020F0502020204030204" pitchFamily="34" charset="0"/>
              </a:rPr>
              <a:t>errori</a:t>
            </a:r>
            <a:r>
              <a:rPr lang="it-IT" sz="2000" dirty="0">
                <a:latin typeface="Arial" panose="020B0604020202020204" pitchFamily="34" charset="0"/>
                <a:ea typeface="Calibri" panose="020F0502020204030204" pitchFamily="34" charset="0"/>
              </a:rPr>
              <a:t>, che deformano e violano il testo. In altri casi parleremo piuttosto di </a:t>
            </a:r>
            <a:r>
              <a:rPr lang="it-IT" sz="2000" i="1" dirty="0">
                <a:latin typeface="Arial" panose="020B0604020202020204" pitchFamily="34" charset="0"/>
                <a:ea typeface="Calibri" panose="020F0502020204030204" pitchFamily="34" charset="0"/>
              </a:rPr>
              <a:t>varianti</a:t>
            </a:r>
            <a:r>
              <a:rPr lang="it-IT" sz="2000" dirty="0">
                <a:latin typeface="Arial" panose="020B0604020202020204" pitchFamily="34" charset="0"/>
                <a:ea typeface="Calibri" panose="020F0502020204030204" pitchFamily="34" charset="0"/>
              </a:rPr>
              <a:t>, lezioni cioè diverse l’una dall’altra ma che hanno tutte l’apparenza di autenticità; </a:t>
            </a:r>
          </a:p>
          <a:p>
            <a:pPr algn="just"/>
            <a:r>
              <a:rPr lang="it-IT" sz="2000" dirty="0">
                <a:latin typeface="Arial" panose="020B0604020202020204" pitchFamily="34" charset="0"/>
                <a:ea typeface="Calibri" panose="020F0502020204030204" pitchFamily="34" charset="0"/>
              </a:rPr>
              <a:t>3) grazie agli </a:t>
            </a:r>
            <a:r>
              <a:rPr lang="it-IT" sz="2000" i="1" dirty="0">
                <a:latin typeface="Arial" panose="020B0604020202020204" pitchFamily="34" charset="0"/>
                <a:ea typeface="Calibri" panose="020F0502020204030204" pitchFamily="34" charset="0"/>
              </a:rPr>
              <a:t>errori guida</a:t>
            </a:r>
            <a:r>
              <a:rPr lang="it-IT" sz="2000" dirty="0">
                <a:latin typeface="Arial" panose="020B0604020202020204" pitchFamily="34" charset="0"/>
                <a:ea typeface="Calibri" panose="020F0502020204030204" pitchFamily="34" charset="0"/>
              </a:rPr>
              <a:t> sarà possibile classificare i testimoni, ordinarli cioè geneticamente e tipologicamente all’interno di </a:t>
            </a:r>
            <a:r>
              <a:rPr lang="it-IT" sz="2000" i="1" dirty="0">
                <a:latin typeface="Arial" panose="020B0604020202020204" pitchFamily="34" charset="0"/>
                <a:ea typeface="Calibri" panose="020F0502020204030204" pitchFamily="34" charset="0"/>
              </a:rPr>
              <a:t>famiglie</a:t>
            </a:r>
            <a:r>
              <a:rPr lang="it-IT" sz="2000" dirty="0">
                <a:latin typeface="Arial" panose="020B0604020202020204" pitchFamily="34" charset="0"/>
                <a:ea typeface="Calibri" panose="020F0502020204030204" pitchFamily="34" charset="0"/>
              </a:rPr>
              <a:t>. La classificazione mette ordine fra le copie superstiti di un’opera, rappresentando in uno </a:t>
            </a:r>
            <a:r>
              <a:rPr lang="it-IT" sz="2000" i="1" dirty="0">
                <a:latin typeface="Arial" panose="020B0604020202020204" pitchFamily="34" charset="0"/>
                <a:ea typeface="Calibri" panose="020F0502020204030204" pitchFamily="34" charset="0"/>
              </a:rPr>
              <a:t>stemma </a:t>
            </a:r>
            <a:r>
              <a:rPr lang="it-IT" sz="2000" i="1" dirty="0" err="1">
                <a:latin typeface="Arial" panose="020B0604020202020204" pitchFamily="34" charset="0"/>
                <a:ea typeface="Calibri" panose="020F0502020204030204" pitchFamily="34" charset="0"/>
              </a:rPr>
              <a:t>codicum</a:t>
            </a:r>
            <a:r>
              <a:rPr lang="it-IT" sz="2000" i="1" dirty="0">
                <a:latin typeface="Arial" panose="020B0604020202020204" pitchFamily="34" charset="0"/>
                <a:ea typeface="Calibri" panose="020F0502020204030204" pitchFamily="34" charset="0"/>
              </a:rPr>
              <a:t> </a:t>
            </a:r>
            <a:r>
              <a:rPr lang="it-IT" sz="2000" dirty="0">
                <a:latin typeface="Arial" panose="020B0604020202020204" pitchFamily="34" charset="0"/>
                <a:ea typeface="Calibri" panose="020F0502020204030204" pitchFamily="34" charset="0"/>
              </a:rPr>
              <a:t>(o albero genealogico) il cammino della tradizione, dallo scrittoio dell’autore sino a noi; </a:t>
            </a:r>
            <a:endParaRPr lang="it-IT" sz="2000" dirty="0"/>
          </a:p>
        </p:txBody>
      </p:sp>
    </p:spTree>
    <p:extLst>
      <p:ext uri="{BB962C8B-B14F-4D97-AF65-F5344CB8AC3E}">
        <p14:creationId xmlns:p14="http://schemas.microsoft.com/office/powerpoint/2010/main" val="1056223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D95767D-4116-489E-9C5F-814C4B5D7A15}"/>
              </a:ext>
            </a:extLst>
          </p:cNvPr>
          <p:cNvSpPr/>
          <p:nvPr/>
        </p:nvSpPr>
        <p:spPr>
          <a:xfrm>
            <a:off x="284922" y="151179"/>
            <a:ext cx="11622156" cy="6555641"/>
          </a:xfrm>
          <a:prstGeom prst="rect">
            <a:avLst/>
          </a:prstGeom>
        </p:spPr>
        <p:txBody>
          <a:bodyPr wrap="square">
            <a:spAutoFit/>
          </a:bodyPr>
          <a:lstStyle/>
          <a:p>
            <a:pPr algn="ctr"/>
            <a:r>
              <a:rPr lang="it-IT" sz="2000" b="1" dirty="0">
                <a:latin typeface="Arial" panose="020B0604020202020204" pitchFamily="34" charset="0"/>
                <a:ea typeface="Calibri" panose="020F0502020204030204" pitchFamily="34" charset="0"/>
              </a:rPr>
              <a:t>IL METODO DI LACHMANN - 2</a:t>
            </a:r>
          </a:p>
          <a:p>
            <a:endParaRPr lang="it-IT" sz="2000" dirty="0">
              <a:latin typeface="Arial" panose="020B0604020202020204" pitchFamily="34" charset="0"/>
              <a:ea typeface="Calibri" panose="020F0502020204030204" pitchFamily="34" charset="0"/>
            </a:endParaRPr>
          </a:p>
          <a:p>
            <a:pPr algn="just"/>
            <a:r>
              <a:rPr lang="it-IT" sz="2000" dirty="0">
                <a:latin typeface="Arial" panose="020B0604020202020204" pitchFamily="34" charset="0"/>
                <a:ea typeface="Calibri" panose="020F0502020204030204" pitchFamily="34" charset="0"/>
              </a:rPr>
              <a:t>4) una volta fissato lo stemma l’editore potrà anzitutto eliminare le testimonianze </a:t>
            </a:r>
            <a:r>
              <a:rPr lang="it-IT" sz="2000" i="1" dirty="0" err="1">
                <a:latin typeface="Arial" panose="020B0604020202020204" pitchFamily="34" charset="0"/>
                <a:ea typeface="Calibri" panose="020F0502020204030204" pitchFamily="34" charset="0"/>
              </a:rPr>
              <a:t>descriptae</a:t>
            </a:r>
            <a:r>
              <a:rPr lang="it-IT" sz="2000" dirty="0">
                <a:latin typeface="Arial" panose="020B0604020202020204" pitchFamily="34" charset="0"/>
                <a:ea typeface="Calibri" panose="020F0502020204030204" pitchFamily="34" charset="0"/>
              </a:rPr>
              <a:t>, che cioè risultano copia di altra copia conservata (</a:t>
            </a:r>
            <a:r>
              <a:rPr lang="it-IT" sz="2000" i="1" dirty="0" err="1">
                <a:latin typeface="Arial" panose="020B0604020202020204" pitchFamily="34" charset="0"/>
                <a:ea typeface="Calibri" panose="020F0502020204030204" pitchFamily="34" charset="0"/>
              </a:rPr>
              <a:t>eliminatio</a:t>
            </a:r>
            <a:r>
              <a:rPr lang="it-IT" sz="2000" i="1" dirty="0">
                <a:latin typeface="Arial" panose="020B0604020202020204" pitchFamily="34" charset="0"/>
                <a:ea typeface="Calibri" panose="020F0502020204030204" pitchFamily="34" charset="0"/>
              </a:rPr>
              <a:t> </a:t>
            </a:r>
            <a:r>
              <a:rPr lang="it-IT" sz="2000" i="1" dirty="0" err="1">
                <a:latin typeface="Arial" panose="020B0604020202020204" pitchFamily="34" charset="0"/>
                <a:ea typeface="Calibri" panose="020F0502020204030204" pitchFamily="34" charset="0"/>
              </a:rPr>
              <a:t>codicum</a:t>
            </a:r>
            <a:r>
              <a:rPr lang="it-IT" sz="2000" i="1" dirty="0">
                <a:latin typeface="Arial" panose="020B0604020202020204" pitchFamily="34" charset="0"/>
                <a:ea typeface="Calibri" panose="020F0502020204030204" pitchFamily="34" charset="0"/>
              </a:rPr>
              <a:t> </a:t>
            </a:r>
            <a:r>
              <a:rPr lang="it-IT" sz="2000" i="1" dirty="0" err="1">
                <a:latin typeface="Arial" panose="020B0604020202020204" pitchFamily="34" charset="0"/>
                <a:ea typeface="Calibri" panose="020F0502020204030204" pitchFamily="34" charset="0"/>
              </a:rPr>
              <a:t>descriptorum</a:t>
            </a:r>
            <a:r>
              <a:rPr lang="it-IT" sz="2000" dirty="0">
                <a:latin typeface="Arial" panose="020B0604020202020204" pitchFamily="34" charset="0"/>
                <a:ea typeface="Calibri" panose="020F0502020204030204" pitchFamily="34" charset="0"/>
              </a:rPr>
              <a:t>). Passando poi al testo, il filologo si libererà delle lezioni errate, presenti in famiglie o in manoscritti isolati dello stemma, grazie al ricorso alle lezioni corrette documentate dagli altri testimoni. In terzo luogo, lo stemma consente di sgomberare il campo dalle cosiddette </a:t>
            </a:r>
            <a:r>
              <a:rPr lang="it-IT" sz="2000" i="1" dirty="0" err="1">
                <a:latin typeface="Arial" panose="020B0604020202020204" pitchFamily="34" charset="0"/>
                <a:ea typeface="Calibri" panose="020F0502020204030204" pitchFamily="34" charset="0"/>
              </a:rPr>
              <a:t>lectiones</a:t>
            </a:r>
            <a:r>
              <a:rPr lang="it-IT" sz="2000" i="1" dirty="0">
                <a:latin typeface="Arial" panose="020B0604020202020204" pitchFamily="34" charset="0"/>
                <a:ea typeface="Calibri" panose="020F0502020204030204" pitchFamily="34" charset="0"/>
              </a:rPr>
              <a:t> </a:t>
            </a:r>
            <a:r>
              <a:rPr lang="it-IT" sz="2000" i="1" dirty="0" err="1">
                <a:latin typeface="Arial" panose="020B0604020202020204" pitchFamily="34" charset="0"/>
                <a:ea typeface="Calibri" panose="020F0502020204030204" pitchFamily="34" charset="0"/>
              </a:rPr>
              <a:t>singulares</a:t>
            </a:r>
            <a:r>
              <a:rPr lang="it-IT" sz="2000" dirty="0">
                <a:latin typeface="Arial" panose="020B0604020202020204" pitchFamily="34" charset="0"/>
                <a:ea typeface="Calibri" panose="020F0502020204030204" pitchFamily="34" charset="0"/>
              </a:rPr>
              <a:t>, ossia dalle innovazioni documentate da una fonte isolata, che dimostra di aver assunto, in quello specifico luogo, iniziative solitarie e perciò destituite di fondamento. Infine, il filologo grazie allo stemma sarà messo in grado di scegliere meccanicamente tra </a:t>
            </a:r>
            <a:r>
              <a:rPr lang="it-IT" sz="2000" i="1" dirty="0">
                <a:latin typeface="Arial" panose="020B0604020202020204" pitchFamily="34" charset="0"/>
                <a:ea typeface="Calibri" panose="020F0502020204030204" pitchFamily="34" charset="0"/>
              </a:rPr>
              <a:t>varianti adiafore</a:t>
            </a:r>
            <a:r>
              <a:rPr lang="it-IT" sz="2000" dirty="0">
                <a:latin typeface="Arial" panose="020B0604020202020204" pitchFamily="34" charset="0"/>
                <a:ea typeface="Calibri" panose="020F0502020204030204" pitchFamily="34" charset="0"/>
              </a:rPr>
              <a:t> o </a:t>
            </a:r>
            <a:r>
              <a:rPr lang="it-IT" sz="2000" i="1" dirty="0">
                <a:latin typeface="Arial" panose="020B0604020202020204" pitchFamily="34" charset="0"/>
                <a:ea typeface="Calibri" panose="020F0502020204030204" pitchFamily="34" charset="0"/>
              </a:rPr>
              <a:t>indifferenti</a:t>
            </a:r>
            <a:r>
              <a:rPr lang="it-IT" sz="2000" dirty="0">
                <a:latin typeface="Arial" panose="020B0604020202020204" pitchFamily="34" charset="0"/>
                <a:ea typeface="Calibri" panose="020F0502020204030204" pitchFamily="34" charset="0"/>
              </a:rPr>
              <a:t> se si verificano le seguenti condizioni: a) lo stemma sia a più rami; b) sia sempre possibile mettere in pratica la cosiddetta </a:t>
            </a:r>
            <a:r>
              <a:rPr lang="it-IT" sz="2000" i="1" dirty="0">
                <a:latin typeface="Arial" panose="020B0604020202020204" pitchFamily="34" charset="0"/>
                <a:ea typeface="Calibri" panose="020F0502020204030204" pitchFamily="34" charset="0"/>
              </a:rPr>
              <a:t>legge di maggioranza</a:t>
            </a:r>
            <a:r>
              <a:rPr lang="it-IT" sz="2000" dirty="0">
                <a:latin typeface="Arial" panose="020B0604020202020204" pitchFamily="34" charset="0"/>
                <a:ea typeface="Calibri" panose="020F0502020204030204" pitchFamily="34" charset="0"/>
              </a:rPr>
              <a:t> (ovvero il principio in base al quale, a parità di livello stemmatico, verrà considerata autentica la lezione che può contare sul maggior numero di ramificazioni). Se non è possibile operare una scelta fra varianti su base stemmatica (se cioè due o più lezioni si fronteggiano su piani equivalenti) l’editore dovrà ricorrere all’uso dei cosiddetti </a:t>
            </a:r>
            <a:r>
              <a:rPr lang="it-IT" sz="2000" i="1" dirty="0">
                <a:latin typeface="Arial" panose="020B0604020202020204" pitchFamily="34" charset="0"/>
                <a:ea typeface="Calibri" panose="020F0502020204030204" pitchFamily="34" charset="0"/>
              </a:rPr>
              <a:t>criteri interni</a:t>
            </a:r>
            <a:r>
              <a:rPr lang="it-IT" sz="2000" dirty="0">
                <a:latin typeface="Arial" panose="020B0604020202020204" pitchFamily="34" charset="0"/>
                <a:ea typeface="Calibri" panose="020F0502020204030204" pitchFamily="34" charset="0"/>
              </a:rPr>
              <a:t>: </a:t>
            </a:r>
            <a:r>
              <a:rPr lang="it-IT" sz="2000" i="1" dirty="0" err="1">
                <a:latin typeface="Arial" panose="020B0604020202020204" pitchFamily="34" charset="0"/>
                <a:ea typeface="Calibri" panose="020F0502020204030204" pitchFamily="34" charset="0"/>
              </a:rPr>
              <a:t>usus</a:t>
            </a:r>
            <a:r>
              <a:rPr lang="it-IT" sz="2000" i="1" dirty="0">
                <a:latin typeface="Arial" panose="020B0604020202020204" pitchFamily="34" charset="0"/>
                <a:ea typeface="Calibri" panose="020F0502020204030204" pitchFamily="34" charset="0"/>
              </a:rPr>
              <a:t> </a:t>
            </a:r>
            <a:r>
              <a:rPr lang="it-IT" sz="2000" i="1" dirty="0" err="1">
                <a:latin typeface="Arial" panose="020B0604020202020204" pitchFamily="34" charset="0"/>
                <a:ea typeface="Calibri" panose="020F0502020204030204" pitchFamily="34" charset="0"/>
              </a:rPr>
              <a:t>scribendi</a:t>
            </a:r>
            <a:r>
              <a:rPr lang="it-IT" sz="2000" dirty="0">
                <a:latin typeface="Arial" panose="020B0604020202020204" pitchFamily="34" charset="0"/>
                <a:ea typeface="Calibri" panose="020F0502020204030204" pitchFamily="34" charset="0"/>
              </a:rPr>
              <a:t> e </a:t>
            </a:r>
            <a:r>
              <a:rPr lang="it-IT" sz="2000" i="1" dirty="0">
                <a:latin typeface="Arial" panose="020B0604020202020204" pitchFamily="34" charset="0"/>
                <a:ea typeface="Calibri" panose="020F0502020204030204" pitchFamily="34" charset="0"/>
              </a:rPr>
              <a:t>lectio </a:t>
            </a:r>
            <a:r>
              <a:rPr lang="it-IT" sz="2000" i="1" dirty="0" err="1">
                <a:latin typeface="Arial" panose="020B0604020202020204" pitchFamily="34" charset="0"/>
                <a:ea typeface="Calibri" panose="020F0502020204030204" pitchFamily="34" charset="0"/>
              </a:rPr>
              <a:t>difficilior</a:t>
            </a:r>
            <a:r>
              <a:rPr lang="it-IT" sz="2000" dirty="0">
                <a:latin typeface="Arial" panose="020B0604020202020204" pitchFamily="34" charset="0"/>
                <a:ea typeface="Calibri" panose="020F0502020204030204" pitchFamily="34" charset="0"/>
              </a:rPr>
              <a:t>. Fra due o più lezioni di uguale peso stemmatico, l’editore sceglierà dunque quella che meglio corrisponde alla tipologia formale e culturale dell’autore (</a:t>
            </a:r>
            <a:r>
              <a:rPr lang="it-IT" sz="2000" i="1" dirty="0" err="1">
                <a:latin typeface="Arial" panose="020B0604020202020204" pitchFamily="34" charset="0"/>
                <a:ea typeface="Calibri" panose="020F0502020204030204" pitchFamily="34" charset="0"/>
              </a:rPr>
              <a:t>usus</a:t>
            </a:r>
            <a:r>
              <a:rPr lang="it-IT" sz="2000" i="1" dirty="0">
                <a:latin typeface="Arial" panose="020B0604020202020204" pitchFamily="34" charset="0"/>
                <a:ea typeface="Calibri" panose="020F0502020204030204" pitchFamily="34" charset="0"/>
              </a:rPr>
              <a:t> </a:t>
            </a:r>
            <a:r>
              <a:rPr lang="it-IT" sz="2000" i="1" dirty="0" err="1">
                <a:latin typeface="Arial" panose="020B0604020202020204" pitchFamily="34" charset="0"/>
                <a:ea typeface="Calibri" panose="020F0502020204030204" pitchFamily="34" charset="0"/>
              </a:rPr>
              <a:t>scribendi</a:t>
            </a:r>
            <a:r>
              <a:rPr lang="it-IT" sz="2000" dirty="0">
                <a:latin typeface="Arial" panose="020B0604020202020204" pitchFamily="34" charset="0"/>
                <a:ea typeface="Calibri" panose="020F0502020204030204" pitchFamily="34" charset="0"/>
              </a:rPr>
              <a:t>). Nel caso della </a:t>
            </a:r>
            <a:r>
              <a:rPr lang="it-IT" sz="2000" i="1" dirty="0">
                <a:latin typeface="Arial" panose="020B0604020202020204" pitchFamily="34" charset="0"/>
                <a:ea typeface="Calibri" panose="020F0502020204030204" pitchFamily="34" charset="0"/>
              </a:rPr>
              <a:t>lectio </a:t>
            </a:r>
            <a:r>
              <a:rPr lang="it-IT" sz="2000" i="1" dirty="0" err="1">
                <a:latin typeface="Arial" panose="020B0604020202020204" pitchFamily="34" charset="0"/>
                <a:ea typeface="Calibri" panose="020F0502020204030204" pitchFamily="34" charset="0"/>
              </a:rPr>
              <a:t>difficilior</a:t>
            </a:r>
            <a:r>
              <a:rPr lang="it-IT" sz="2000" dirty="0">
                <a:latin typeface="Arial" panose="020B0604020202020204" pitchFamily="34" charset="0"/>
                <a:ea typeface="Calibri" panose="020F0502020204030204" pitchFamily="34" charset="0"/>
              </a:rPr>
              <a:t>, invece, si dovrà promuovere fra due varianti quella che risulterà più difficile dell’altra: una lezione del genere si presta difatti alla banalizzazione e alla semplificazione dei copisti. Con queste ultime operazioni, l’editore avrà ricostruito il </a:t>
            </a:r>
            <a:r>
              <a:rPr lang="it-IT" sz="2000" i="1" dirty="0">
                <a:latin typeface="Arial" panose="020B0604020202020204" pitchFamily="34" charset="0"/>
                <a:ea typeface="Calibri" panose="020F0502020204030204" pitchFamily="34" charset="0"/>
              </a:rPr>
              <a:t>testo </a:t>
            </a:r>
            <a:r>
              <a:rPr lang="it-IT" sz="2000" i="1" dirty="0" err="1">
                <a:latin typeface="Arial" panose="020B0604020202020204" pitchFamily="34" charset="0"/>
                <a:ea typeface="Calibri" panose="020F0502020204030204" pitchFamily="34" charset="0"/>
              </a:rPr>
              <a:t>tràdito</a:t>
            </a:r>
            <a:r>
              <a:rPr lang="it-IT" sz="2000" dirty="0">
                <a:latin typeface="Arial" panose="020B0604020202020204" pitchFamily="34" charset="0"/>
                <a:ea typeface="Calibri" panose="020F0502020204030204" pitchFamily="34" charset="0"/>
              </a:rPr>
              <a:t>, ossia il testo quale risulta dall’esame critico di tutte le fonti conosciute; </a:t>
            </a:r>
            <a:endParaRPr lang="it-IT" sz="2000" dirty="0"/>
          </a:p>
        </p:txBody>
      </p:sp>
    </p:spTree>
    <p:extLst>
      <p:ext uri="{BB962C8B-B14F-4D97-AF65-F5344CB8AC3E}">
        <p14:creationId xmlns:p14="http://schemas.microsoft.com/office/powerpoint/2010/main" val="2119535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E1EA212-302F-43BB-A743-338E520B0647}"/>
              </a:ext>
            </a:extLst>
          </p:cNvPr>
          <p:cNvSpPr/>
          <p:nvPr/>
        </p:nvSpPr>
        <p:spPr>
          <a:xfrm>
            <a:off x="1119808" y="516189"/>
            <a:ext cx="9952384" cy="5632311"/>
          </a:xfrm>
          <a:prstGeom prst="rect">
            <a:avLst/>
          </a:prstGeom>
        </p:spPr>
        <p:txBody>
          <a:bodyPr wrap="square">
            <a:spAutoFit/>
          </a:bodyPr>
          <a:lstStyle/>
          <a:p>
            <a:pPr algn="ctr"/>
            <a:r>
              <a:rPr lang="it-IT" sz="2400" b="1" dirty="0">
                <a:latin typeface="Arial" panose="020B0604020202020204" pitchFamily="34" charset="0"/>
                <a:ea typeface="Calibri" panose="020F0502020204030204" pitchFamily="34" charset="0"/>
              </a:rPr>
              <a:t>IL METODO DI LACHMANN - 3</a:t>
            </a:r>
          </a:p>
          <a:p>
            <a:pPr algn="just"/>
            <a:endParaRPr lang="it-IT" sz="2400" dirty="0">
              <a:latin typeface="Arial" panose="020B0604020202020204" pitchFamily="34" charset="0"/>
              <a:ea typeface="Calibri" panose="020F0502020204030204" pitchFamily="34" charset="0"/>
            </a:endParaRPr>
          </a:p>
          <a:p>
            <a:pPr algn="just"/>
            <a:r>
              <a:rPr lang="it-IT" sz="2400" dirty="0">
                <a:latin typeface="Arial" panose="020B0604020202020204" pitchFamily="34" charset="0"/>
                <a:ea typeface="Calibri" panose="020F0502020204030204" pitchFamily="34" charset="0"/>
              </a:rPr>
              <a:t>5) è possibile che il testo </a:t>
            </a:r>
            <a:r>
              <a:rPr lang="it-IT" sz="2400" dirty="0" err="1">
                <a:latin typeface="Arial" panose="020B0604020202020204" pitchFamily="34" charset="0"/>
                <a:ea typeface="Calibri" panose="020F0502020204030204" pitchFamily="34" charset="0"/>
              </a:rPr>
              <a:t>tràdito</a:t>
            </a:r>
            <a:r>
              <a:rPr lang="it-IT" sz="2400" dirty="0">
                <a:latin typeface="Arial" panose="020B0604020202020204" pitchFamily="34" charset="0"/>
                <a:ea typeface="Calibri" panose="020F0502020204030204" pitchFamily="34" charset="0"/>
              </a:rPr>
              <a:t> risulti, dall’esame delle sue lezioni, sostanzialmente corretto. Se non vi si riconoscono errori, esso potrà coincidere con il testo dell’</a:t>
            </a:r>
            <a:r>
              <a:rPr lang="it-IT" sz="2400" i="1" dirty="0">
                <a:latin typeface="Arial" panose="020B0604020202020204" pitchFamily="34" charset="0"/>
                <a:ea typeface="Calibri" panose="020F0502020204030204" pitchFamily="34" charset="0"/>
              </a:rPr>
              <a:t>originale </a:t>
            </a:r>
            <a:r>
              <a:rPr lang="it-IT" sz="2400" dirty="0">
                <a:latin typeface="Arial" panose="020B0604020202020204" pitchFamily="34" charset="0"/>
                <a:ea typeface="Calibri" panose="020F0502020204030204" pitchFamily="34" charset="0"/>
              </a:rPr>
              <a:t>(siglato “O” all’interno dello stemma). Se invece nel testo </a:t>
            </a:r>
            <a:r>
              <a:rPr lang="it-IT" sz="2400" dirty="0" err="1">
                <a:latin typeface="Arial" panose="020B0604020202020204" pitchFamily="34" charset="0"/>
                <a:ea typeface="Calibri" panose="020F0502020204030204" pitchFamily="34" charset="0"/>
              </a:rPr>
              <a:t>tràdito</a:t>
            </a:r>
            <a:r>
              <a:rPr lang="it-IT" sz="2400" dirty="0">
                <a:latin typeface="Arial" panose="020B0604020202020204" pitchFamily="34" charset="0"/>
                <a:ea typeface="Calibri" panose="020F0502020204030204" pitchFamily="34" charset="0"/>
              </a:rPr>
              <a:t> è possibile individuare almeno un errore monogenetico, comune dunque a tutta la tradizione, sarà possibile postulare l’esistenza di un intermediario fra l’originale e la tradizione nota, denominato </a:t>
            </a:r>
            <a:r>
              <a:rPr lang="it-IT" sz="2400" i="1" dirty="0">
                <a:latin typeface="Arial" panose="020B0604020202020204" pitchFamily="34" charset="0"/>
                <a:ea typeface="Calibri" panose="020F0502020204030204" pitchFamily="34" charset="0"/>
              </a:rPr>
              <a:t>archetipo</a:t>
            </a:r>
            <a:r>
              <a:rPr lang="it-IT" sz="2400" dirty="0">
                <a:latin typeface="Arial" panose="020B0604020202020204" pitchFamily="34" charset="0"/>
                <a:ea typeface="Calibri" panose="020F0502020204030204" pitchFamily="34" charset="0"/>
              </a:rPr>
              <a:t> (che solitamente si indica con “ω” o con “X” nello stemma). Ipotizzata la mediazione dell’archetipo, l’ultimo intervento dell’editore, necessario alla costituzione dell’originale, consiste nella sua correzione, ossia nel risanamento di tutti gli errori d’archetipo. Se invece l’editore si dovrà arrendere alla “indecifrabilità” dell’errore, lo accompagnerà con una convenzionale </a:t>
            </a:r>
            <a:r>
              <a:rPr lang="it-IT" sz="2400" i="1" dirty="0" err="1">
                <a:latin typeface="Arial" panose="020B0604020202020204" pitchFamily="34" charset="0"/>
                <a:ea typeface="Calibri" panose="020F0502020204030204" pitchFamily="34" charset="0"/>
              </a:rPr>
              <a:t>crux</a:t>
            </a:r>
            <a:r>
              <a:rPr lang="it-IT" sz="2400" i="1" dirty="0">
                <a:latin typeface="Arial" panose="020B0604020202020204" pitchFamily="34" charset="0"/>
                <a:ea typeface="Calibri" panose="020F0502020204030204" pitchFamily="34" charset="0"/>
              </a:rPr>
              <a:t> </a:t>
            </a:r>
            <a:r>
              <a:rPr lang="it-IT" sz="2400" i="1" dirty="0" err="1">
                <a:latin typeface="Arial" panose="020B0604020202020204" pitchFamily="34" charset="0"/>
                <a:ea typeface="Calibri" panose="020F0502020204030204" pitchFamily="34" charset="0"/>
              </a:rPr>
              <a:t>desperationis</a:t>
            </a:r>
            <a:r>
              <a:rPr lang="it-IT" sz="2400" dirty="0">
                <a:latin typeface="Arial" panose="020B0604020202020204" pitchFamily="34" charset="0"/>
                <a:ea typeface="Calibri" panose="020F0502020204030204" pitchFamily="34" charset="0"/>
              </a:rPr>
              <a:t> (†).</a:t>
            </a:r>
            <a:endParaRPr lang="it-IT" sz="2400" dirty="0"/>
          </a:p>
        </p:txBody>
      </p:sp>
    </p:spTree>
    <p:extLst>
      <p:ext uri="{BB962C8B-B14F-4D97-AF65-F5344CB8AC3E}">
        <p14:creationId xmlns:p14="http://schemas.microsoft.com/office/powerpoint/2010/main" val="366508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0D622E3-6995-4CDF-A396-DEF5AEE61101}"/>
              </a:ext>
            </a:extLst>
          </p:cNvPr>
          <p:cNvSpPr/>
          <p:nvPr/>
        </p:nvSpPr>
        <p:spPr>
          <a:xfrm>
            <a:off x="1550504" y="1113183"/>
            <a:ext cx="9236766" cy="3539430"/>
          </a:xfrm>
          <a:prstGeom prst="rect">
            <a:avLst/>
          </a:prstGeom>
        </p:spPr>
        <p:txBody>
          <a:bodyPr wrap="square">
            <a:spAutoFit/>
          </a:bodyPr>
          <a:lstStyle/>
          <a:p>
            <a:pPr algn="just"/>
            <a:r>
              <a:rPr lang="it-IT" sz="3200" dirty="0">
                <a:latin typeface="Arial" panose="020B0604020202020204" pitchFamily="34" charset="0"/>
                <a:ea typeface="Times New Roman" panose="02020603050405020304" pitchFamily="18" charset="0"/>
                <a:cs typeface="Arial" panose="020B0604020202020204" pitchFamily="34" charset="0"/>
              </a:rPr>
              <a:t>Fonte dei dati: </a:t>
            </a:r>
          </a:p>
          <a:p>
            <a:pPr algn="just"/>
            <a:endParaRPr lang="it-IT" sz="32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buFont typeface="Arial" panose="020B0604020202020204" pitchFamily="34" charset="0"/>
              <a:buChar char="•"/>
            </a:pPr>
            <a:r>
              <a:rPr lang="it-IT" sz="3200" dirty="0">
                <a:latin typeface="Arial" panose="020B0604020202020204" pitchFamily="34" charset="0"/>
                <a:ea typeface="Times New Roman" panose="02020603050405020304" pitchFamily="18" charset="0"/>
                <a:cs typeface="Arial" panose="020B0604020202020204" pitchFamily="34" charset="0"/>
              </a:rPr>
              <a:t>Alfredo </a:t>
            </a:r>
            <a:r>
              <a:rPr lang="it-IT" sz="3200" dirty="0" err="1">
                <a:latin typeface="Arial" panose="020B0604020202020204" pitchFamily="34" charset="0"/>
                <a:ea typeface="Times New Roman" panose="02020603050405020304" pitchFamily="18" charset="0"/>
                <a:cs typeface="Arial" panose="020B0604020202020204" pitchFamily="34" charset="0"/>
              </a:rPr>
              <a:t>Stussi</a:t>
            </a:r>
            <a:r>
              <a:rPr lang="it-IT" sz="3200" dirty="0">
                <a:latin typeface="Arial" panose="020B0604020202020204" pitchFamily="34" charset="0"/>
                <a:ea typeface="Times New Roman" panose="02020603050405020304" pitchFamily="18" charset="0"/>
                <a:cs typeface="Arial" panose="020B0604020202020204" pitchFamily="34" charset="0"/>
              </a:rPr>
              <a:t>, </a:t>
            </a:r>
            <a:r>
              <a:rPr lang="it-IT" sz="3200" i="1" dirty="0">
                <a:latin typeface="Arial" panose="020B0604020202020204" pitchFamily="34" charset="0"/>
                <a:ea typeface="Times New Roman" panose="02020603050405020304" pitchFamily="18" charset="0"/>
                <a:cs typeface="Arial" panose="020B0604020202020204" pitchFamily="34" charset="0"/>
              </a:rPr>
              <a:t>Introduzione agli studi di filologia italiana</a:t>
            </a:r>
            <a:r>
              <a:rPr lang="it-IT" sz="3200" dirty="0">
                <a:latin typeface="Arial" panose="020B0604020202020204" pitchFamily="34" charset="0"/>
                <a:ea typeface="Times New Roman" panose="02020603050405020304" pitchFamily="18" charset="0"/>
                <a:cs typeface="Arial" panose="020B0604020202020204" pitchFamily="34" charset="0"/>
              </a:rPr>
              <a:t>, Bologna, il Mulino, 1994.</a:t>
            </a:r>
          </a:p>
          <a:p>
            <a:pPr algn="just"/>
            <a:endParaRPr lang="it-IT" sz="32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buFont typeface="Arial" panose="020B0604020202020204" pitchFamily="34" charset="0"/>
              <a:buChar char="•"/>
            </a:pPr>
            <a:r>
              <a:rPr lang="it-IT" sz="3200" dirty="0">
                <a:latin typeface="Arial" panose="020B0604020202020204" pitchFamily="34" charset="0"/>
                <a:cs typeface="Arial" panose="020B0604020202020204" pitchFamily="34" charset="0"/>
              </a:rPr>
              <a:t>Bruno </a:t>
            </a:r>
            <a:r>
              <a:rPr lang="it-IT" sz="3200" dirty="0" err="1">
                <a:latin typeface="Arial" panose="020B0604020202020204" pitchFamily="34" charset="0"/>
                <a:cs typeface="Arial" panose="020B0604020202020204" pitchFamily="34" charset="0"/>
              </a:rPr>
              <a:t>Bentivogli</a:t>
            </a:r>
            <a:r>
              <a:rPr lang="it-IT" sz="3200" dirty="0">
                <a:latin typeface="Arial" panose="020B0604020202020204" pitchFamily="34" charset="0"/>
                <a:cs typeface="Arial" panose="020B0604020202020204" pitchFamily="34" charset="0"/>
              </a:rPr>
              <a:t>, Paola Vecchi Galli, </a:t>
            </a:r>
            <a:r>
              <a:rPr lang="it-IT" sz="3200" i="1" dirty="0">
                <a:latin typeface="Arial" panose="020B0604020202020204" pitchFamily="34" charset="0"/>
                <a:cs typeface="Arial" panose="020B0604020202020204" pitchFamily="34" charset="0"/>
              </a:rPr>
              <a:t>Filologia italiana</a:t>
            </a:r>
            <a:r>
              <a:rPr lang="it-IT" sz="3200" dirty="0">
                <a:latin typeface="Arial" panose="020B0604020202020204" pitchFamily="34" charset="0"/>
                <a:cs typeface="Arial" panose="020B0604020202020204" pitchFamily="34" charset="0"/>
              </a:rPr>
              <a:t>, Milano, Mondadori, 2002, pp. 41-90.</a:t>
            </a:r>
            <a:endParaRPr lang="it-IT" sz="3200" dirty="0"/>
          </a:p>
        </p:txBody>
      </p:sp>
    </p:spTree>
    <p:extLst>
      <p:ext uri="{BB962C8B-B14F-4D97-AF65-F5344CB8AC3E}">
        <p14:creationId xmlns:p14="http://schemas.microsoft.com/office/powerpoint/2010/main" val="3987311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3D4EC23-2D3E-417F-854F-AFEE805F7E35}"/>
              </a:ext>
            </a:extLst>
          </p:cNvPr>
          <p:cNvSpPr/>
          <p:nvPr/>
        </p:nvSpPr>
        <p:spPr>
          <a:xfrm>
            <a:off x="1255643" y="1086678"/>
            <a:ext cx="9680713" cy="4154984"/>
          </a:xfrm>
          <a:prstGeom prst="rect">
            <a:avLst/>
          </a:prstGeom>
        </p:spPr>
        <p:txBody>
          <a:bodyPr wrap="square">
            <a:spAutoFit/>
          </a:bodyPr>
          <a:lstStyle/>
          <a:p>
            <a:pPr algn="just">
              <a:spcAft>
                <a:spcPts val="0"/>
              </a:spcAft>
            </a:pPr>
            <a:r>
              <a:rPr lang="it-IT" sz="2400" dirty="0">
                <a:latin typeface="Arial" panose="020B0604020202020204" pitchFamily="34" charset="0"/>
                <a:ea typeface="Calibri" panose="020F0502020204030204" pitchFamily="34" charset="0"/>
                <a:cs typeface="Times New Roman" panose="02020603050405020304" pitchFamily="18" charset="0"/>
              </a:rPr>
              <a:t>Il metodo di </a:t>
            </a:r>
            <a:r>
              <a:rPr lang="it-IT" sz="2400" dirty="0" err="1">
                <a:latin typeface="Arial" panose="020B0604020202020204" pitchFamily="34" charset="0"/>
                <a:ea typeface="Calibri" panose="020F0502020204030204" pitchFamily="34" charset="0"/>
                <a:cs typeface="Times New Roman" panose="02020603050405020304" pitchFamily="18" charset="0"/>
              </a:rPr>
              <a:t>Lachmann</a:t>
            </a:r>
            <a:r>
              <a:rPr lang="it-IT" sz="2400" dirty="0">
                <a:latin typeface="Arial" panose="020B0604020202020204" pitchFamily="34" charset="0"/>
                <a:ea typeface="Calibri" panose="020F0502020204030204" pitchFamily="34" charset="0"/>
                <a:cs typeface="Times New Roman" panose="02020603050405020304" pitchFamily="18" charset="0"/>
              </a:rPr>
              <a:t> è inoperoso nei casi di opere trasmesse da un unico testimone, non autografo. In tal caso il filologo allestirà il testo critico correggendo gli errori manifesti della fonte. In presenza di testi arcaici, sarà poi quasi sempre necessario:</a:t>
            </a:r>
          </a:p>
          <a:p>
            <a:pPr marL="457200" indent="-457200" algn="just">
              <a:spcAft>
                <a:spcPts val="0"/>
              </a:spcAft>
              <a:buAutoNum type="arabicPeriod"/>
            </a:pPr>
            <a:endParaRPr lang="it-IT" sz="2400" dirty="0">
              <a:latin typeface="Arial" panose="020B0604020202020204" pitchFamily="34" charset="0"/>
              <a:ea typeface="Calibri" panose="020F0502020204030204" pitchFamily="34" charset="0"/>
              <a:cs typeface="Times New Roman" panose="02020603050405020304" pitchFamily="18" charset="0"/>
            </a:endParaRPr>
          </a:p>
          <a:p>
            <a:pPr marL="457200" indent="-457200" algn="just">
              <a:spcAft>
                <a:spcPts val="0"/>
              </a:spcAft>
              <a:buAutoNum type="arabicPeriod"/>
            </a:pPr>
            <a:r>
              <a:rPr lang="it-IT" sz="2400" dirty="0">
                <a:latin typeface="Arial" panose="020B0604020202020204" pitchFamily="34" charset="0"/>
                <a:ea typeface="Calibri" panose="020F0502020204030204" pitchFamily="34" charset="0"/>
                <a:cs typeface="Times New Roman" panose="02020603050405020304" pitchFamily="18" charset="0"/>
              </a:rPr>
              <a:t>adattarne il sistema grafico all’uso attuale (distinzione dei grafemi </a:t>
            </a:r>
            <a:r>
              <a:rPr lang="it-IT" sz="2400" i="1" dirty="0">
                <a:latin typeface="Arial" panose="020B0604020202020204" pitchFamily="34" charset="0"/>
                <a:ea typeface="Calibri" panose="020F0502020204030204" pitchFamily="34" charset="0"/>
                <a:cs typeface="Times New Roman" panose="02020603050405020304" pitchFamily="18" charset="0"/>
              </a:rPr>
              <a:t>u</a:t>
            </a:r>
            <a:r>
              <a:rPr lang="it-IT" sz="2400" dirty="0">
                <a:latin typeface="Arial" panose="020B0604020202020204" pitchFamily="34" charset="0"/>
                <a:ea typeface="Calibri" panose="020F0502020204030204" pitchFamily="34" charset="0"/>
                <a:cs typeface="Times New Roman" panose="02020603050405020304" pitchFamily="18" charset="0"/>
              </a:rPr>
              <a:t>/</a:t>
            </a:r>
            <a:r>
              <a:rPr lang="it-IT" sz="2400" i="1" dirty="0">
                <a:latin typeface="Arial" panose="020B0604020202020204" pitchFamily="34" charset="0"/>
                <a:ea typeface="Calibri" panose="020F0502020204030204" pitchFamily="34" charset="0"/>
                <a:cs typeface="Times New Roman" panose="02020603050405020304" pitchFamily="18" charset="0"/>
              </a:rPr>
              <a:t>v</a:t>
            </a:r>
            <a:r>
              <a:rPr lang="it-IT" sz="2400" dirty="0">
                <a:latin typeface="Arial" panose="020B0604020202020204" pitchFamily="34" charset="0"/>
                <a:ea typeface="Calibri" panose="020F0502020204030204" pitchFamily="34" charset="0"/>
                <a:cs typeface="Times New Roman" panose="02020603050405020304" pitchFamily="18" charset="0"/>
              </a:rPr>
              <a:t>, normalizzazione delle alternanze </a:t>
            </a:r>
            <a:r>
              <a:rPr lang="it-IT" sz="2400" i="1" dirty="0">
                <a:latin typeface="Arial" panose="020B0604020202020204" pitchFamily="34" charset="0"/>
                <a:ea typeface="Calibri" panose="020F0502020204030204" pitchFamily="34" charset="0"/>
                <a:cs typeface="Times New Roman" panose="02020603050405020304" pitchFamily="18" charset="0"/>
              </a:rPr>
              <a:t>z</a:t>
            </a:r>
            <a:r>
              <a:rPr lang="it-IT" sz="2400" dirty="0">
                <a:latin typeface="Arial" panose="020B0604020202020204" pitchFamily="34" charset="0"/>
                <a:ea typeface="Calibri" panose="020F0502020204030204" pitchFamily="34" charset="0"/>
                <a:cs typeface="Times New Roman" panose="02020603050405020304" pitchFamily="18" charset="0"/>
              </a:rPr>
              <a:t>/</a:t>
            </a:r>
            <a:r>
              <a:rPr lang="it-IT" sz="2400" i="1" dirty="0">
                <a:latin typeface="Arial" panose="020B0604020202020204" pitchFamily="34" charset="0"/>
                <a:ea typeface="Calibri" panose="020F0502020204030204" pitchFamily="34" charset="0"/>
                <a:cs typeface="Times New Roman" panose="02020603050405020304" pitchFamily="18" charset="0"/>
              </a:rPr>
              <a:t>ç</a:t>
            </a:r>
            <a:r>
              <a:rPr lang="it-IT" sz="2400" dirty="0">
                <a:latin typeface="Arial" panose="020B0604020202020204" pitchFamily="34" charset="0"/>
                <a:ea typeface="Calibri" panose="020F0502020204030204" pitchFamily="34" charset="0"/>
                <a:cs typeface="Times New Roman" panose="02020603050405020304" pitchFamily="18" charset="0"/>
              </a:rPr>
              <a:t>, </a:t>
            </a:r>
            <a:r>
              <a:rPr lang="it-IT" sz="2400" i="1" dirty="0">
                <a:latin typeface="Arial" panose="020B0604020202020204" pitchFamily="34" charset="0"/>
                <a:ea typeface="Calibri" panose="020F0502020204030204" pitchFamily="34" charset="0"/>
                <a:cs typeface="Times New Roman" panose="02020603050405020304" pitchFamily="18" charset="0"/>
              </a:rPr>
              <a:t>i</a:t>
            </a:r>
            <a:r>
              <a:rPr lang="it-IT" sz="2400" dirty="0">
                <a:latin typeface="Arial" panose="020B0604020202020204" pitchFamily="34" charset="0"/>
                <a:ea typeface="Calibri" panose="020F0502020204030204" pitchFamily="34" charset="0"/>
                <a:cs typeface="Times New Roman" panose="02020603050405020304" pitchFamily="18" charset="0"/>
              </a:rPr>
              <a:t>/</a:t>
            </a:r>
            <a:r>
              <a:rPr lang="it-IT" sz="2400" i="1" dirty="0">
                <a:latin typeface="Arial" panose="020B0604020202020204" pitchFamily="34" charset="0"/>
                <a:ea typeface="Calibri" panose="020F0502020204030204" pitchFamily="34" charset="0"/>
                <a:cs typeface="Times New Roman" panose="02020603050405020304" pitchFamily="18" charset="0"/>
              </a:rPr>
              <a:t>j</a:t>
            </a:r>
            <a:r>
              <a:rPr lang="it-IT" sz="2400" dirty="0">
                <a:latin typeface="Arial" panose="020B0604020202020204" pitchFamily="34" charset="0"/>
                <a:ea typeface="Calibri" panose="020F0502020204030204" pitchFamily="34" charset="0"/>
                <a:cs typeface="Times New Roman" panose="02020603050405020304" pitchFamily="18" charset="0"/>
              </a:rPr>
              <a:t>/</a:t>
            </a:r>
            <a:r>
              <a:rPr lang="it-IT" sz="2400" i="1" dirty="0">
                <a:latin typeface="Arial" panose="020B0604020202020204" pitchFamily="34" charset="0"/>
                <a:ea typeface="Calibri" panose="020F0502020204030204" pitchFamily="34" charset="0"/>
                <a:cs typeface="Times New Roman" panose="02020603050405020304" pitchFamily="18" charset="0"/>
              </a:rPr>
              <a:t>y</a:t>
            </a:r>
            <a:r>
              <a:rPr lang="it-IT" sz="2400" dirty="0">
                <a:latin typeface="Arial" panose="020B0604020202020204" pitchFamily="34" charset="0"/>
                <a:ea typeface="Calibri" panose="020F0502020204030204" pitchFamily="34" charset="0"/>
                <a:cs typeface="Times New Roman" panose="02020603050405020304" pitchFamily="18" charset="0"/>
              </a:rPr>
              <a:t>, ecc.); </a:t>
            </a:r>
          </a:p>
          <a:p>
            <a:pPr marL="457200" indent="-457200" algn="just">
              <a:spcAft>
                <a:spcPts val="0"/>
              </a:spcAft>
              <a:buAutoNum type="arabicPeriod"/>
            </a:pPr>
            <a:r>
              <a:rPr lang="it-IT" sz="2400" dirty="0">
                <a:latin typeface="Arial" panose="020B0604020202020204" pitchFamily="34" charset="0"/>
                <a:ea typeface="Calibri" panose="020F0502020204030204" pitchFamily="34" charset="0"/>
                <a:cs typeface="Times New Roman" panose="02020603050405020304" pitchFamily="18" charset="0"/>
              </a:rPr>
              <a:t>separare le parole; </a:t>
            </a:r>
          </a:p>
          <a:p>
            <a:pPr marL="457200" indent="-457200" algn="just">
              <a:spcAft>
                <a:spcPts val="0"/>
              </a:spcAft>
              <a:buAutoNum type="arabicPeriod"/>
            </a:pPr>
            <a:r>
              <a:rPr lang="it-IT" sz="2400" dirty="0">
                <a:latin typeface="Arial" panose="020B0604020202020204" pitchFamily="34" charset="0"/>
                <a:ea typeface="Calibri" panose="020F0502020204030204" pitchFamily="34" charset="0"/>
                <a:cs typeface="Times New Roman" panose="02020603050405020304" pitchFamily="18" charset="0"/>
              </a:rPr>
              <a:t>introdurre la punteggiatura; </a:t>
            </a:r>
          </a:p>
          <a:p>
            <a:pPr marL="457200" indent="-457200" algn="just">
              <a:spcAft>
                <a:spcPts val="0"/>
              </a:spcAft>
              <a:buAutoNum type="arabicPeriod"/>
            </a:pPr>
            <a:r>
              <a:rPr lang="it-IT" sz="2400" dirty="0">
                <a:latin typeface="Arial" panose="020B0604020202020204" pitchFamily="34" charset="0"/>
                <a:ea typeface="Calibri" panose="020F0502020204030204" pitchFamily="34" charset="0"/>
                <a:cs typeface="Times New Roman" panose="02020603050405020304" pitchFamily="18" charset="0"/>
              </a:rPr>
              <a:t>distinguere maiuscole e minuscole.</a:t>
            </a:r>
          </a:p>
          <a:p>
            <a:pPr marL="457200" indent="-457200" algn="just">
              <a:spcAft>
                <a:spcPts val="0"/>
              </a:spcAft>
              <a:buAutoNum type="arabicPeriod"/>
            </a:pPr>
            <a:endParaRPr lang="it-IT"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615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7347985-C415-4298-A0C0-F5D0D1387967}"/>
              </a:ext>
            </a:extLst>
          </p:cNvPr>
          <p:cNvSpPr/>
          <p:nvPr/>
        </p:nvSpPr>
        <p:spPr>
          <a:xfrm>
            <a:off x="1411356" y="1414929"/>
            <a:ext cx="9369287" cy="3416320"/>
          </a:xfrm>
          <a:prstGeom prst="rect">
            <a:avLst/>
          </a:prstGeom>
        </p:spPr>
        <p:txBody>
          <a:bodyPr wrap="square">
            <a:spAutoFit/>
          </a:bodyPr>
          <a:lstStyle/>
          <a:p>
            <a:pPr algn="just">
              <a:spcAft>
                <a:spcPts val="0"/>
              </a:spcAft>
            </a:pPr>
            <a:r>
              <a:rPr lang="it-IT" sz="2400" dirty="0">
                <a:latin typeface="Arial" panose="020B0604020202020204" pitchFamily="34" charset="0"/>
                <a:ea typeface="Calibri" panose="020F0502020204030204" pitchFamily="34" charset="0"/>
                <a:cs typeface="Times New Roman" panose="02020603050405020304" pitchFamily="18" charset="0"/>
              </a:rPr>
              <a:t>Una parte considerevole della tradizione letteraria italiana è in poesia. </a:t>
            </a:r>
            <a:r>
              <a:rPr lang="it-IT" sz="2400" i="1" dirty="0">
                <a:latin typeface="Arial" panose="020B0604020202020204" pitchFamily="34" charset="0"/>
                <a:ea typeface="Calibri" panose="020F0502020204030204" pitchFamily="34" charset="0"/>
                <a:cs typeface="Times New Roman" panose="02020603050405020304" pitchFamily="18" charset="0"/>
              </a:rPr>
              <a:t>Rima</a:t>
            </a:r>
            <a:r>
              <a:rPr lang="it-IT" sz="2400" dirty="0">
                <a:latin typeface="Arial" panose="020B0604020202020204" pitchFamily="34" charset="0"/>
                <a:ea typeface="Calibri" panose="020F0502020204030204" pitchFamily="34" charset="0"/>
                <a:cs typeface="Times New Roman" panose="02020603050405020304" pitchFamily="18" charset="0"/>
              </a:rPr>
              <a:t> e </a:t>
            </a:r>
            <a:r>
              <a:rPr lang="it-IT" sz="2400" i="1" dirty="0">
                <a:latin typeface="Arial" panose="020B0604020202020204" pitchFamily="34" charset="0"/>
                <a:ea typeface="Calibri" panose="020F0502020204030204" pitchFamily="34" charset="0"/>
                <a:cs typeface="Times New Roman" panose="02020603050405020304" pitchFamily="18" charset="0"/>
              </a:rPr>
              <a:t>metro</a:t>
            </a:r>
            <a:r>
              <a:rPr lang="it-IT" sz="2400" dirty="0">
                <a:latin typeface="Arial" panose="020B0604020202020204" pitchFamily="34" charset="0"/>
                <a:ea typeface="Calibri" panose="020F0502020204030204" pitchFamily="34" charset="0"/>
                <a:cs typeface="Times New Roman" panose="02020603050405020304" pitchFamily="18" charset="0"/>
              </a:rPr>
              <a:t> sono eccellenti indicatori di correttezza (o viceversa di errore) del testo poetico. Se un manoscritto antico ci tramanda un endecasillabo ridotto a sole nove sillabe, o infrange la successione di rime (lo schema, cioè) di un sonetto, di una canzone, di una terzina, ecc., il filologo disporrà di un indizio sicuro per individuare un errore. Al contrario, se il numero delle sillabe e lo schema rimico sono regolari, il filologo avrà una garanzia in più della bontà del testo, almeno nei riguardi della sua struttura metrica.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028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5EB4203-2005-42A2-A37E-721E7E01348D}"/>
              </a:ext>
            </a:extLst>
          </p:cNvPr>
          <p:cNvSpPr/>
          <p:nvPr/>
        </p:nvSpPr>
        <p:spPr>
          <a:xfrm>
            <a:off x="1219200" y="2283150"/>
            <a:ext cx="9912625" cy="1646605"/>
          </a:xfrm>
          <a:prstGeom prst="rect">
            <a:avLst/>
          </a:prstGeom>
        </p:spPr>
        <p:txBody>
          <a:bodyPr wrap="square">
            <a:spAutoFit/>
          </a:bodyPr>
          <a:lstStyle/>
          <a:p>
            <a:pPr algn="just">
              <a:lnSpc>
                <a:spcPct val="107000"/>
              </a:lnSpc>
              <a:spcAft>
                <a:spcPts val="0"/>
              </a:spcAft>
            </a:pPr>
            <a:r>
              <a:rPr lang="it-IT" sz="3200" dirty="0">
                <a:latin typeface="Arial" panose="020B0604020202020204" pitchFamily="34" charset="0"/>
                <a:ea typeface="Calibri" panose="020F0502020204030204" pitchFamily="34" charset="0"/>
                <a:cs typeface="Times New Roman" panose="02020603050405020304" pitchFamily="18" charset="0"/>
              </a:rPr>
              <a:t>FILOLOGIA: (dal </a:t>
            </a:r>
            <a:r>
              <a:rPr lang="it-IT" sz="3200" dirty="0" err="1">
                <a:latin typeface="Arial" panose="020B0604020202020204" pitchFamily="34" charset="0"/>
                <a:ea typeface="Calibri" panose="020F0502020204030204" pitchFamily="34" charset="0"/>
                <a:cs typeface="Times New Roman" panose="02020603050405020304" pitchFamily="18" charset="0"/>
              </a:rPr>
              <a:t>lat</a:t>
            </a:r>
            <a:r>
              <a:rPr lang="it-IT" sz="3200" dirty="0">
                <a:latin typeface="Arial" panose="020B0604020202020204" pitchFamily="34" charset="0"/>
                <a:ea typeface="Calibri" panose="020F0502020204030204" pitchFamily="34" charset="0"/>
                <a:cs typeface="Times New Roman" panose="02020603050405020304" pitchFamily="18" charset="0"/>
              </a:rPr>
              <a:t>. </a:t>
            </a:r>
            <a:r>
              <a:rPr lang="it-IT" sz="3200" cap="small" dirty="0" err="1">
                <a:latin typeface="Arial" panose="020B0604020202020204" pitchFamily="34" charset="0"/>
                <a:ea typeface="Calibri" panose="020F0502020204030204" pitchFamily="34" charset="0"/>
                <a:cs typeface="Times New Roman" panose="02020603050405020304" pitchFamily="18" charset="0"/>
              </a:rPr>
              <a:t>philologĭa</a:t>
            </a:r>
            <a:r>
              <a:rPr lang="it-IT" sz="3200" dirty="0">
                <a:latin typeface="Arial" panose="020B0604020202020204" pitchFamily="34" charset="0"/>
                <a:ea typeface="Calibri" panose="020F0502020204030204" pitchFamily="34" charset="0"/>
                <a:cs typeface="Times New Roman" panose="02020603050405020304" pitchFamily="18" charset="0"/>
              </a:rPr>
              <a:t>, gr. </a:t>
            </a:r>
            <a:r>
              <a:rPr lang="it-IT" sz="3200" dirty="0" err="1">
                <a:latin typeface="Arial" panose="020B0604020202020204" pitchFamily="34" charset="0"/>
                <a:ea typeface="Calibri" panose="020F0502020204030204" pitchFamily="34" charset="0"/>
                <a:cs typeface="Times New Roman" panose="02020603050405020304" pitchFamily="18" charset="0"/>
              </a:rPr>
              <a:t>ϕιλολογί</a:t>
            </a:r>
            <a:r>
              <a:rPr lang="it-IT" sz="3200" dirty="0">
                <a:latin typeface="Arial" panose="020B0604020202020204" pitchFamily="34" charset="0"/>
                <a:ea typeface="Calibri" panose="020F0502020204030204" pitchFamily="34" charset="0"/>
                <a:cs typeface="Times New Roman" panose="02020603050405020304" pitchFamily="18" charset="0"/>
              </a:rPr>
              <a:t>α) composto di </a:t>
            </a:r>
            <a:r>
              <a:rPr lang="it-IT" sz="3200" i="1" dirty="0">
                <a:latin typeface="Arial" panose="020B0604020202020204" pitchFamily="34" charset="0"/>
                <a:ea typeface="Calibri" panose="020F0502020204030204" pitchFamily="34" charset="0"/>
                <a:cs typeface="Times New Roman" panose="02020603050405020304" pitchFamily="18" charset="0"/>
              </a:rPr>
              <a:t>filo</a:t>
            </a:r>
            <a:r>
              <a:rPr lang="it-IT" sz="3200" dirty="0">
                <a:latin typeface="Arial" panose="020B0604020202020204" pitchFamily="34" charset="0"/>
                <a:ea typeface="Calibri" panose="020F0502020204030204" pitchFamily="34" charset="0"/>
                <a:cs typeface="Times New Roman" panose="02020603050405020304" pitchFamily="18" charset="0"/>
              </a:rPr>
              <a:t>- ‘amore’ + </a:t>
            </a:r>
            <a:r>
              <a:rPr lang="it-IT" sz="3200" i="1" dirty="0">
                <a:latin typeface="Arial" panose="020B0604020202020204" pitchFamily="34" charset="0"/>
                <a:ea typeface="Calibri" panose="020F0502020204030204" pitchFamily="34" charset="0"/>
                <a:cs typeface="Times New Roman" panose="02020603050405020304" pitchFamily="18" charset="0"/>
              </a:rPr>
              <a:t>logos</a:t>
            </a:r>
            <a:r>
              <a:rPr lang="it-IT" sz="3200" dirty="0">
                <a:latin typeface="Arial" panose="020B0604020202020204" pitchFamily="34" charset="0"/>
                <a:ea typeface="Calibri" panose="020F0502020204030204" pitchFamily="34" charset="0"/>
                <a:cs typeface="Times New Roman" panose="02020603050405020304" pitchFamily="18" charset="0"/>
              </a:rPr>
              <a:t> ‘parola, discorso’, quindi ‘amore per il discorso’.</a:t>
            </a:r>
            <a:endParaRPr lang="it-IT"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545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EAFA7B0-2023-4339-A973-DD1D311CE96C}"/>
              </a:ext>
            </a:extLst>
          </p:cNvPr>
          <p:cNvSpPr/>
          <p:nvPr/>
        </p:nvSpPr>
        <p:spPr>
          <a:xfrm>
            <a:off x="1351721" y="1457739"/>
            <a:ext cx="9674088" cy="3046988"/>
          </a:xfrm>
          <a:prstGeom prst="rect">
            <a:avLst/>
          </a:prstGeom>
        </p:spPr>
        <p:txBody>
          <a:bodyPr wrap="square">
            <a:spAutoFit/>
          </a:bodyPr>
          <a:lstStyle/>
          <a:p>
            <a:pPr algn="just">
              <a:spcAft>
                <a:spcPts val="0"/>
              </a:spcAft>
            </a:pPr>
            <a:r>
              <a:rPr lang="it-IT" sz="3200" dirty="0">
                <a:latin typeface="Arial" panose="020B0604020202020204" pitchFamily="34" charset="0"/>
                <a:ea typeface="Calibri" panose="020F0502020204030204" pitchFamily="34" charset="0"/>
                <a:cs typeface="Times New Roman" panose="02020603050405020304" pitchFamily="18" charset="0"/>
              </a:rPr>
              <a:t>Di solito le medesime copie di un moderno libro a stampa sono del tutto identiche (e auspicabilmente prive di errori o di refusi). Questo non accade nelle antiche copie manoscritte, che presentano porzioni di testo uguali ma anche divergenze, </a:t>
            </a:r>
            <a:r>
              <a:rPr lang="it-IT" sz="3200" i="1" dirty="0">
                <a:latin typeface="Arial" panose="020B0604020202020204" pitchFamily="34" charset="0"/>
                <a:ea typeface="Calibri" panose="020F0502020204030204" pitchFamily="34" charset="0"/>
                <a:cs typeface="Times New Roman" panose="02020603050405020304" pitchFamily="18" charset="0"/>
              </a:rPr>
              <a:t>varianti</a:t>
            </a:r>
            <a:r>
              <a:rPr lang="it-IT" sz="3200" dirty="0">
                <a:latin typeface="Arial" panose="020B0604020202020204" pitchFamily="34" charset="0"/>
                <a:ea typeface="Calibri" panose="020F0502020204030204" pitchFamily="34" charset="0"/>
                <a:cs typeface="Times New Roman" panose="02020603050405020304" pitchFamily="18" charset="0"/>
              </a:rPr>
              <a:t> ed </a:t>
            </a:r>
            <a:r>
              <a:rPr lang="it-IT" sz="3200" i="1" dirty="0">
                <a:latin typeface="Arial" panose="020B0604020202020204" pitchFamily="34" charset="0"/>
                <a:ea typeface="Calibri" panose="020F0502020204030204" pitchFamily="34" charset="0"/>
                <a:cs typeface="Times New Roman" panose="02020603050405020304" pitchFamily="18" charset="0"/>
              </a:rPr>
              <a:t>errori</a:t>
            </a:r>
            <a:r>
              <a:rPr lang="it-IT" sz="3200" dirty="0">
                <a:latin typeface="Arial" panose="020B0604020202020204" pitchFamily="34" charset="0"/>
                <a:ea typeface="Calibri" panose="020F0502020204030204" pitchFamily="34" charset="0"/>
                <a:cs typeface="Times New Roman" panose="02020603050405020304" pitchFamily="18" charset="0"/>
              </a:rPr>
              <a:t> di copia.      </a:t>
            </a:r>
            <a:endParaRPr lang="it-IT"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1518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910AA0-C501-4801-97E0-089EB88AEBFE}"/>
              </a:ext>
            </a:extLst>
          </p:cNvPr>
          <p:cNvSpPr/>
          <p:nvPr/>
        </p:nvSpPr>
        <p:spPr>
          <a:xfrm>
            <a:off x="1242391" y="1286850"/>
            <a:ext cx="9707218" cy="3908762"/>
          </a:xfrm>
          <a:prstGeom prst="rect">
            <a:avLst/>
          </a:prstGeom>
        </p:spPr>
        <p:txBody>
          <a:bodyPr wrap="square">
            <a:spAutoFit/>
          </a:bodyPr>
          <a:lstStyle/>
          <a:p>
            <a:pPr algn="just">
              <a:spcAft>
                <a:spcPts val="0"/>
              </a:spcAft>
            </a:pPr>
            <a:r>
              <a:rPr lang="it-IT" sz="3200" dirty="0">
                <a:latin typeface="Arial" panose="020B0604020202020204" pitchFamily="34" charset="0"/>
                <a:ea typeface="Calibri" panose="020F0502020204030204" pitchFamily="34" charset="0"/>
                <a:cs typeface="Arial" panose="020B0604020202020204" pitchFamily="34" charset="0"/>
              </a:rPr>
              <a:t>FILOLOGIA DELLA COPIA: si occupa di quei testi letterari che si conservano solo grazie a una o più copie (è il caso, ad esempio, della </a:t>
            </a:r>
            <a:r>
              <a:rPr lang="it-IT" sz="3200" i="1" dirty="0">
                <a:latin typeface="Arial" panose="020B0604020202020204" pitchFamily="34" charset="0"/>
                <a:ea typeface="Calibri" panose="020F0502020204030204" pitchFamily="34" charset="0"/>
                <a:cs typeface="Arial" panose="020B0604020202020204" pitchFamily="34" charset="0"/>
              </a:rPr>
              <a:t>Commedia</a:t>
            </a:r>
            <a:r>
              <a:rPr lang="it-IT" sz="3200" dirty="0">
                <a:latin typeface="Arial" panose="020B0604020202020204" pitchFamily="34" charset="0"/>
                <a:ea typeface="Calibri" panose="020F0502020204030204" pitchFamily="34" charset="0"/>
                <a:cs typeface="Arial" panose="020B0604020202020204" pitchFamily="34" charset="0"/>
              </a:rPr>
              <a:t> di Dante Alighieri di cui abbiamo perso l’autografo) al fine di ricostruirne la lezione originaria. “Far rivivere l’originale perduto” di un’opera è dunque l’obiettivo e il “prodotto finito” dell’</a:t>
            </a:r>
            <a:r>
              <a:rPr lang="it-IT" sz="3200" i="1" dirty="0">
                <a:latin typeface="Arial" panose="020B0604020202020204" pitchFamily="34" charset="0"/>
                <a:ea typeface="Calibri" panose="020F0502020204030204" pitchFamily="34" charset="0"/>
                <a:cs typeface="Arial" panose="020B0604020202020204" pitchFamily="34" charset="0"/>
              </a:rPr>
              <a:t>edizione critica</a:t>
            </a:r>
            <a:r>
              <a:rPr lang="it-IT" sz="3200" dirty="0">
                <a:latin typeface="Arial" panose="020B0604020202020204" pitchFamily="34" charset="0"/>
                <a:ea typeface="Calibri" panose="020F0502020204030204" pitchFamily="34" charset="0"/>
                <a:cs typeface="Arial" panose="020B0604020202020204" pitchFamily="34" charset="0"/>
              </a:rPr>
              <a:t>.</a:t>
            </a:r>
          </a:p>
          <a:p>
            <a:pPr algn="just">
              <a:spcAft>
                <a:spcPts val="0"/>
              </a:spcAft>
            </a:pPr>
            <a:r>
              <a:rPr lang="it-IT" sz="2400"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594510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7247823-F32B-48C2-99B1-CE1BD6FA4D44}"/>
              </a:ext>
            </a:extLst>
          </p:cNvPr>
          <p:cNvSpPr/>
          <p:nvPr/>
        </p:nvSpPr>
        <p:spPr>
          <a:xfrm>
            <a:off x="1099930" y="960263"/>
            <a:ext cx="9992139" cy="4401205"/>
          </a:xfrm>
          <a:prstGeom prst="rect">
            <a:avLst/>
          </a:prstGeom>
        </p:spPr>
        <p:txBody>
          <a:bodyPr wrap="square">
            <a:spAutoFit/>
          </a:bodyPr>
          <a:lstStyle/>
          <a:p>
            <a:pPr algn="just">
              <a:spcAft>
                <a:spcPts val="0"/>
              </a:spcAft>
            </a:pPr>
            <a:r>
              <a:rPr lang="it-IT" sz="2800" dirty="0">
                <a:latin typeface="Arial" panose="020B0604020202020204" pitchFamily="34" charset="0"/>
                <a:ea typeface="Calibri" panose="020F0502020204030204" pitchFamily="34" charset="0"/>
                <a:cs typeface="Times New Roman" panose="02020603050405020304" pitchFamily="18" charset="0"/>
              </a:rPr>
              <a:t>I canzonieri della lirica delle Origini:</a:t>
            </a:r>
          </a:p>
          <a:p>
            <a:pPr algn="just">
              <a:spcAft>
                <a:spcPts val="0"/>
              </a:spcAft>
            </a:pPr>
            <a:endParaRPr lang="it-IT" sz="28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spcAft>
                <a:spcPts val="0"/>
              </a:spcAft>
              <a:buFont typeface="Arial" panose="020B0604020202020204" pitchFamily="34" charset="0"/>
              <a:buChar char="•"/>
            </a:pPr>
            <a:r>
              <a:rPr lang="it-IT" sz="2800" dirty="0">
                <a:latin typeface="Arial" panose="020B0604020202020204" pitchFamily="34" charset="0"/>
                <a:ea typeface="Calibri" panose="020F0502020204030204" pitchFamily="34" charset="0"/>
                <a:cs typeface="Times New Roman" panose="02020603050405020304" pitchFamily="18" charset="0"/>
              </a:rPr>
              <a:t>Firenze, Biblioteca Nazionale Centrale, Palatino 418, ora Banco Rari 217 (siglato P);</a:t>
            </a:r>
          </a:p>
          <a:p>
            <a:pPr marL="342900" indent="-342900" algn="just">
              <a:spcAft>
                <a:spcPts val="0"/>
              </a:spcAft>
              <a:buFont typeface="Arial" panose="020B0604020202020204" pitchFamily="34" charset="0"/>
              <a:buChar char="•"/>
            </a:pPr>
            <a:endParaRPr lang="it-IT" sz="28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spcAft>
                <a:spcPts val="0"/>
              </a:spcAft>
              <a:buFont typeface="Arial" panose="020B0604020202020204" pitchFamily="34" charset="0"/>
              <a:buChar char="•"/>
            </a:pPr>
            <a:r>
              <a:rPr lang="it-IT" sz="2800" dirty="0">
                <a:latin typeface="Arial" panose="020B0604020202020204" pitchFamily="34" charset="0"/>
                <a:ea typeface="Calibri" panose="020F0502020204030204" pitchFamily="34" charset="0"/>
                <a:cs typeface="Times New Roman" panose="02020603050405020304" pitchFamily="18" charset="0"/>
              </a:rPr>
              <a:t>Firenze, Biblioteca Medicea Laurenziana, Redi 9 (siglato L);</a:t>
            </a:r>
          </a:p>
          <a:p>
            <a:pPr marL="342900" indent="-342900" algn="just">
              <a:spcAft>
                <a:spcPts val="0"/>
              </a:spcAft>
              <a:buFont typeface="Arial" panose="020B0604020202020204" pitchFamily="34" charset="0"/>
              <a:buChar char="•"/>
            </a:pPr>
            <a:endParaRPr lang="it-IT" sz="28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spcAft>
                <a:spcPts val="0"/>
              </a:spcAft>
              <a:buFont typeface="Arial" panose="020B0604020202020204" pitchFamily="34" charset="0"/>
              <a:buChar char="•"/>
            </a:pPr>
            <a:r>
              <a:rPr lang="it-IT" sz="2800" dirty="0">
                <a:latin typeface="Arial" panose="020B0604020202020204" pitchFamily="34" charset="0"/>
                <a:ea typeface="Calibri" panose="020F0502020204030204" pitchFamily="34" charset="0"/>
                <a:cs typeface="Times New Roman" panose="02020603050405020304" pitchFamily="18" charset="0"/>
              </a:rPr>
              <a:t>Città del Vaticano, Biblioteca Apostolica Vaticana, Vaticano latino 3793 (siglato V). Il codice è consultabile </a:t>
            </a:r>
            <a:r>
              <a:rPr lang="it-IT" sz="2800" i="1" dirty="0">
                <a:latin typeface="Arial" panose="020B0604020202020204" pitchFamily="34" charset="0"/>
                <a:ea typeface="Calibri" panose="020F0502020204030204" pitchFamily="34" charset="0"/>
                <a:cs typeface="Times New Roman" panose="02020603050405020304" pitchFamily="18" charset="0"/>
              </a:rPr>
              <a:t>online</a:t>
            </a:r>
            <a:r>
              <a:rPr lang="it-IT" sz="2800" dirty="0">
                <a:latin typeface="Arial" panose="020B0604020202020204" pitchFamily="34" charset="0"/>
                <a:ea typeface="Calibri" panose="020F0502020204030204" pitchFamily="34" charset="0"/>
                <a:cs typeface="Times New Roman" panose="02020603050405020304" pitchFamily="18" charset="0"/>
              </a:rPr>
              <a:t> all’indirizzo: </a:t>
            </a:r>
            <a:r>
              <a:rPr lang="it-IT" sz="2800" dirty="0">
                <a:latin typeface="Arial" panose="020B0604020202020204" pitchFamily="34" charset="0"/>
                <a:ea typeface="Calibri" panose="020F0502020204030204" pitchFamily="34" charset="0"/>
                <a:cs typeface="Times New Roman" panose="02020603050405020304" pitchFamily="18" charset="0"/>
                <a:hlinkClick r:id="rId2"/>
              </a:rPr>
              <a:t>https://digi.vatlib.it/view/MSS_Vat.lat.3793</a:t>
            </a:r>
            <a:endParaRPr lang="it-IT" sz="28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875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D71E866-04AF-43BF-8402-8F591AF9EE1B}"/>
              </a:ext>
            </a:extLst>
          </p:cNvPr>
          <p:cNvSpPr/>
          <p:nvPr/>
        </p:nvSpPr>
        <p:spPr>
          <a:xfrm>
            <a:off x="357809" y="620659"/>
            <a:ext cx="11423374" cy="5411931"/>
          </a:xfrm>
          <a:prstGeom prst="rect">
            <a:avLst/>
          </a:prstGeom>
        </p:spPr>
        <p:txBody>
          <a:bodyPr wrap="square">
            <a:spAutoFit/>
          </a:bodyPr>
          <a:lstStyle/>
          <a:p>
            <a:pPr indent="180340" algn="just">
              <a:lnSpc>
                <a:spcPct val="107000"/>
              </a:lnSpc>
              <a:spcAft>
                <a:spcPts val="0"/>
              </a:spcAft>
            </a:pPr>
            <a:r>
              <a:rPr lang="it-IT" dirty="0">
                <a:latin typeface="Arial" panose="020B0604020202020204" pitchFamily="34" charset="0"/>
                <a:ea typeface="Calibri" panose="020F0502020204030204" pitchFamily="34" charset="0"/>
                <a:cs typeface="Arial" panose="020B0604020202020204" pitchFamily="34" charset="0"/>
              </a:rPr>
              <a:t>Come si riesce a datare un manoscritto?</a:t>
            </a:r>
          </a:p>
          <a:p>
            <a:pPr marL="342900" lvl="0" indent="-342900" algn="just">
              <a:lnSpc>
                <a:spcPct val="107000"/>
              </a:lnSpc>
              <a:spcAft>
                <a:spcPts val="0"/>
              </a:spcAft>
              <a:buFont typeface="+mj-lt"/>
              <a:buAutoNum type="arabicPeriod"/>
            </a:pPr>
            <a:r>
              <a:rPr lang="it-IT" dirty="0">
                <a:latin typeface="Arial" panose="020B0604020202020204" pitchFamily="34" charset="0"/>
                <a:ea typeface="Calibri" panose="020F0502020204030204" pitchFamily="34" charset="0"/>
                <a:cs typeface="Arial" panose="020B0604020202020204" pitchFamily="34" charset="0"/>
              </a:rPr>
              <a:t>l’elemento primario che viene utilizzato per datare un manoscritto è la scrittura: la </a:t>
            </a:r>
            <a:r>
              <a:rPr lang="it-IT" i="1" dirty="0">
                <a:latin typeface="Arial" panose="020B0604020202020204" pitchFamily="34" charset="0"/>
                <a:ea typeface="Calibri" panose="020F0502020204030204" pitchFamily="34" charset="0"/>
                <a:cs typeface="Arial" panose="020B0604020202020204" pitchFamily="34" charset="0"/>
              </a:rPr>
              <a:t>paleografia</a:t>
            </a:r>
            <a:r>
              <a:rPr lang="it-IT" dirty="0">
                <a:latin typeface="Arial" panose="020B0604020202020204" pitchFamily="34" charset="0"/>
                <a:ea typeface="Calibri" panose="020F0502020204030204" pitchFamily="34" charset="0"/>
                <a:cs typeface="Arial" panose="020B0604020202020204" pitchFamily="34" charset="0"/>
              </a:rPr>
              <a:t> è la disciplina che ha per oggetto lo studio della scrittura antica e della sua evoluzione attraverso i secoli; ha il compito di datare e localizzare un documento scritto ricavandone, dove possibile, indicazioni sull’ambiente storico e culturale in cui esso è stato prodotto;</a:t>
            </a:r>
          </a:p>
          <a:p>
            <a:pPr marL="342900" lvl="0" indent="-342900" algn="just">
              <a:lnSpc>
                <a:spcPct val="107000"/>
              </a:lnSpc>
              <a:spcAft>
                <a:spcPts val="0"/>
              </a:spcAft>
              <a:buFont typeface="+mj-lt"/>
              <a:buAutoNum type="arabicPeriod"/>
            </a:pPr>
            <a:r>
              <a:rPr lang="it-IT" dirty="0">
                <a:latin typeface="Arial" panose="020B0604020202020204" pitchFamily="34" charset="0"/>
                <a:ea typeface="Calibri" panose="020F0502020204030204" pitchFamily="34" charset="0"/>
                <a:cs typeface="Arial" panose="020B0604020202020204" pitchFamily="34" charset="0"/>
              </a:rPr>
              <a:t>anche lo studio degli usi linguistici e delle trasformazioni che questi hanno conosciuto nel tempo e nello spazio (</a:t>
            </a:r>
            <a:r>
              <a:rPr lang="it-IT" i="1" dirty="0">
                <a:latin typeface="Arial" panose="020B0604020202020204" pitchFamily="34" charset="0"/>
                <a:ea typeface="Calibri" panose="020F0502020204030204" pitchFamily="34" charset="0"/>
                <a:cs typeface="Arial" panose="020B0604020202020204" pitchFamily="34" charset="0"/>
              </a:rPr>
              <a:t>storia della lingua</a:t>
            </a:r>
            <a:r>
              <a:rPr lang="it-IT" dirty="0">
                <a:latin typeface="Arial" panose="020B0604020202020204" pitchFamily="34" charset="0"/>
                <a:ea typeface="Calibri" panose="020F0502020204030204" pitchFamily="34" charset="0"/>
                <a:cs typeface="Arial" panose="020B0604020202020204" pitchFamily="34" charset="0"/>
              </a:rPr>
              <a:t>) possono consentire di datare e localizzare un documento;</a:t>
            </a:r>
          </a:p>
          <a:p>
            <a:pPr marL="342900" lvl="0" indent="-342900" algn="just">
              <a:lnSpc>
                <a:spcPct val="107000"/>
              </a:lnSpc>
              <a:spcAft>
                <a:spcPts val="0"/>
              </a:spcAft>
              <a:buFont typeface="+mj-lt"/>
              <a:buAutoNum type="arabicPeriod"/>
            </a:pPr>
            <a:r>
              <a:rPr lang="it-IT" dirty="0">
                <a:latin typeface="Arial" panose="020B0604020202020204" pitchFamily="34" charset="0"/>
                <a:ea typeface="Calibri" panose="020F0502020204030204" pitchFamily="34" charset="0"/>
                <a:cs typeface="Arial" panose="020B0604020202020204" pitchFamily="34" charset="0"/>
              </a:rPr>
              <a:t>talvolta alcuni copisti appongono un </a:t>
            </a:r>
            <a:r>
              <a:rPr lang="it-IT" i="1" dirty="0">
                <a:latin typeface="Arial" panose="020B0604020202020204" pitchFamily="34" charset="0"/>
                <a:ea typeface="Calibri" panose="020F0502020204030204" pitchFamily="34" charset="0"/>
                <a:cs typeface="Arial" panose="020B0604020202020204" pitchFamily="34" charset="0"/>
              </a:rPr>
              <a:t>colophon</a:t>
            </a:r>
            <a:r>
              <a:rPr lang="it-IT" dirty="0">
                <a:latin typeface="Arial" panose="020B0604020202020204" pitchFamily="34" charset="0"/>
                <a:ea typeface="Calibri" panose="020F0502020204030204" pitchFamily="34" charset="0"/>
                <a:cs typeface="Arial" panose="020B0604020202020204" pitchFamily="34" charset="0"/>
              </a:rPr>
              <a:t> (o sottoscrizione) alla fine del testo che hanno copiato: il </a:t>
            </a:r>
            <a:r>
              <a:rPr lang="it-IT" i="1" dirty="0">
                <a:latin typeface="Arial" panose="020B0604020202020204" pitchFamily="34" charset="0"/>
                <a:ea typeface="Calibri" panose="020F0502020204030204" pitchFamily="34" charset="0"/>
                <a:cs typeface="Arial" panose="020B0604020202020204" pitchFamily="34" charset="0"/>
              </a:rPr>
              <a:t>colophon</a:t>
            </a:r>
            <a:r>
              <a:rPr lang="it-IT" dirty="0">
                <a:latin typeface="Arial" panose="020B0604020202020204" pitchFamily="34" charset="0"/>
                <a:ea typeface="Calibri" panose="020F0502020204030204" pitchFamily="34" charset="0"/>
                <a:cs typeface="Arial" panose="020B0604020202020204" pitchFamily="34" charset="0"/>
              </a:rPr>
              <a:t> è una formula con la quale il copista riporta alcune indicazioni quali, per esempio, il proprio nome, la data e il luogo dove il codice è stato trascritto;</a:t>
            </a:r>
          </a:p>
          <a:p>
            <a:pPr marL="342900" lvl="0" indent="-342900" algn="just">
              <a:lnSpc>
                <a:spcPct val="107000"/>
              </a:lnSpc>
              <a:spcAft>
                <a:spcPts val="0"/>
              </a:spcAft>
              <a:buFont typeface="+mj-lt"/>
              <a:buAutoNum type="arabicPeriod"/>
            </a:pPr>
            <a:r>
              <a:rPr lang="it-IT" dirty="0">
                <a:latin typeface="Arial" panose="020B0604020202020204" pitchFamily="34" charset="0"/>
                <a:ea typeface="Calibri" panose="020F0502020204030204" pitchFamily="34" charset="0"/>
                <a:cs typeface="Arial" panose="020B0604020202020204" pitchFamily="34" charset="0"/>
              </a:rPr>
              <a:t>anche la tecnica di confezione, la rilegatura e la struttura di un codice possono recare traccia del periodo in cui il manufatto è stato realizzato. La </a:t>
            </a:r>
            <a:r>
              <a:rPr lang="it-IT" i="1" dirty="0">
                <a:latin typeface="Arial" panose="020B0604020202020204" pitchFamily="34" charset="0"/>
                <a:ea typeface="Calibri" panose="020F0502020204030204" pitchFamily="34" charset="0"/>
                <a:cs typeface="Arial" panose="020B0604020202020204" pitchFamily="34" charset="0"/>
              </a:rPr>
              <a:t>codicologia</a:t>
            </a:r>
            <a:r>
              <a:rPr lang="it-IT" dirty="0">
                <a:latin typeface="Arial" panose="020B0604020202020204" pitchFamily="34" charset="0"/>
                <a:ea typeface="Calibri" panose="020F0502020204030204" pitchFamily="34" charset="0"/>
                <a:cs typeface="Arial" panose="020B0604020202020204" pitchFamily="34" charset="0"/>
              </a:rPr>
              <a:t> è la disciplina che ha per oggetto lo studio degli aspetti materiali e ornamentali dei manoscritti antichi;</a:t>
            </a:r>
          </a:p>
          <a:p>
            <a:pPr marL="342900" lvl="0" indent="-342900" algn="just">
              <a:lnSpc>
                <a:spcPct val="107000"/>
              </a:lnSpc>
              <a:spcAft>
                <a:spcPts val="0"/>
              </a:spcAft>
              <a:buFont typeface="+mj-lt"/>
              <a:buAutoNum type="arabicPeriod"/>
            </a:pPr>
            <a:r>
              <a:rPr lang="it-IT" dirty="0">
                <a:latin typeface="Arial" panose="020B0604020202020204" pitchFamily="34" charset="0"/>
                <a:ea typeface="Calibri" panose="020F0502020204030204" pitchFamily="34" charset="0"/>
                <a:cs typeface="Arial" panose="020B0604020202020204" pitchFamily="34" charset="0"/>
              </a:rPr>
              <a:t>per i manoscritti cartacei la </a:t>
            </a:r>
            <a:r>
              <a:rPr lang="it-IT" i="1" dirty="0">
                <a:latin typeface="Arial" panose="020B0604020202020204" pitchFamily="34" charset="0"/>
                <a:ea typeface="Calibri" panose="020F0502020204030204" pitchFamily="34" charset="0"/>
                <a:cs typeface="Arial" panose="020B0604020202020204" pitchFamily="34" charset="0"/>
              </a:rPr>
              <a:t>filigrana</a:t>
            </a:r>
            <a:r>
              <a:rPr lang="it-IT" dirty="0">
                <a:latin typeface="Arial" panose="020B0604020202020204" pitchFamily="34" charset="0"/>
                <a:ea typeface="Calibri" panose="020F0502020204030204" pitchFamily="34" charset="0"/>
                <a:cs typeface="Arial" panose="020B0604020202020204" pitchFamily="34" charset="0"/>
              </a:rPr>
              <a:t>, visibile in trasparenza, può costituire un elemento prezioso per localizzare e datare la carta utilizzata (esistono dei repertori di filigrane che consentono di identificare le cartiere e di datare la fabbricazione delle carte). Si tenga comunque presente che una risma di carta fabbricata per esempio a Fabriano nel 1350 potrebbe essere stata acquistata, conservata e poi utilizzata anche a distanza di anni e in qualsiasi altra area geografica. </a:t>
            </a:r>
          </a:p>
        </p:txBody>
      </p:sp>
    </p:spTree>
    <p:extLst>
      <p:ext uri="{BB962C8B-B14F-4D97-AF65-F5344CB8AC3E}">
        <p14:creationId xmlns:p14="http://schemas.microsoft.com/office/powerpoint/2010/main" val="4168157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6B6B702-0B77-4F4A-A113-1FE1914564A3}"/>
              </a:ext>
            </a:extLst>
          </p:cNvPr>
          <p:cNvSpPr/>
          <p:nvPr/>
        </p:nvSpPr>
        <p:spPr>
          <a:xfrm>
            <a:off x="1007164" y="1127877"/>
            <a:ext cx="10270435" cy="4031873"/>
          </a:xfrm>
          <a:prstGeom prst="rect">
            <a:avLst/>
          </a:prstGeom>
        </p:spPr>
        <p:txBody>
          <a:bodyPr wrap="square">
            <a:spAutoFit/>
          </a:bodyPr>
          <a:lstStyle/>
          <a:p>
            <a:pPr algn="just">
              <a:spcAft>
                <a:spcPts val="0"/>
              </a:spcAft>
            </a:pPr>
            <a:r>
              <a:rPr lang="it-IT" sz="3200" dirty="0">
                <a:latin typeface="Arial" panose="020B0604020202020204" pitchFamily="34" charset="0"/>
                <a:ea typeface="Calibri" panose="020F0502020204030204" pitchFamily="34" charset="0"/>
                <a:cs typeface="Arial" panose="020B0604020202020204" pitchFamily="34" charset="0"/>
              </a:rPr>
              <a:t>FILOLOGIA D’AUTORE: settore della filologia che si occupa dello studio degli originali e quindi delle correzioni e delle varianti introdotte dagli autori sui propri manoscritti, dattiloscritti o stampe. Obiettivo della filologia d’autore è dunque quello di analizzare e interpretare la </a:t>
            </a:r>
            <a:r>
              <a:rPr lang="it-IT" sz="3200" i="1" dirty="0">
                <a:latin typeface="Arial" panose="020B0604020202020204" pitchFamily="34" charset="0"/>
                <a:ea typeface="Calibri" panose="020F0502020204030204" pitchFamily="34" charset="0"/>
                <a:cs typeface="Arial" panose="020B0604020202020204" pitchFamily="34" charset="0"/>
              </a:rPr>
              <a:t>genesi</a:t>
            </a:r>
            <a:r>
              <a:rPr lang="it-IT" sz="3200" dirty="0">
                <a:latin typeface="Arial" panose="020B0604020202020204" pitchFamily="34" charset="0"/>
                <a:ea typeface="Calibri" panose="020F0502020204030204" pitchFamily="34" charset="0"/>
                <a:cs typeface="Arial" panose="020B0604020202020204" pitchFamily="34" charset="0"/>
              </a:rPr>
              <a:t> o l’</a:t>
            </a:r>
            <a:r>
              <a:rPr lang="it-IT" sz="3200" i="1" dirty="0">
                <a:latin typeface="Arial" panose="020B0604020202020204" pitchFamily="34" charset="0"/>
                <a:ea typeface="Calibri" panose="020F0502020204030204" pitchFamily="34" charset="0"/>
                <a:cs typeface="Arial" panose="020B0604020202020204" pitchFamily="34" charset="0"/>
              </a:rPr>
              <a:t>evoluzione</a:t>
            </a:r>
            <a:r>
              <a:rPr lang="it-IT" sz="3200" dirty="0">
                <a:latin typeface="Arial" panose="020B0604020202020204" pitchFamily="34" charset="0"/>
                <a:ea typeface="Calibri" panose="020F0502020204030204" pitchFamily="34" charset="0"/>
                <a:cs typeface="Arial" panose="020B0604020202020204" pitchFamily="34" charset="0"/>
              </a:rPr>
              <a:t> di un’opera letteraria di cui siano disponibili testimonianze autografe plurime. </a:t>
            </a:r>
          </a:p>
        </p:txBody>
      </p:sp>
    </p:spTree>
    <p:extLst>
      <p:ext uri="{BB962C8B-B14F-4D97-AF65-F5344CB8AC3E}">
        <p14:creationId xmlns:p14="http://schemas.microsoft.com/office/powerpoint/2010/main" val="770726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257D885-2149-4851-8A33-76CF43313387}"/>
              </a:ext>
            </a:extLst>
          </p:cNvPr>
          <p:cNvSpPr/>
          <p:nvPr/>
        </p:nvSpPr>
        <p:spPr>
          <a:xfrm>
            <a:off x="1048114" y="265522"/>
            <a:ext cx="10574042" cy="1569660"/>
          </a:xfrm>
          <a:prstGeom prst="rect">
            <a:avLst/>
          </a:prstGeom>
        </p:spPr>
        <p:txBody>
          <a:bodyPr wrap="square">
            <a:spAutoFit/>
          </a:bodyPr>
          <a:lstStyle/>
          <a:p>
            <a:pPr algn="just"/>
            <a:r>
              <a:rPr lang="it-IT" sz="2000" dirty="0">
                <a:latin typeface="Arial" panose="020B0604020202020204" pitchFamily="34" charset="0"/>
                <a:cs typeface="Arial" panose="020B0604020202020204" pitchFamily="34" charset="0"/>
              </a:rPr>
              <a:t>Città del Vaticano, Biblioteca Apostolica Vaticana, Vaticano latino 3195 (manoscritto idiografo e parzialmente autografo del </a:t>
            </a:r>
            <a:r>
              <a:rPr lang="it-IT" sz="2000" i="1" dirty="0">
                <a:latin typeface="Arial" panose="020B0604020202020204" pitchFamily="34" charset="0"/>
                <a:cs typeface="Arial" panose="020B0604020202020204" pitchFamily="34" charset="0"/>
              </a:rPr>
              <a:t>Canzoniere</a:t>
            </a:r>
            <a:r>
              <a:rPr lang="it-IT" sz="2000" dirty="0">
                <a:latin typeface="Arial" panose="020B0604020202020204" pitchFamily="34" charset="0"/>
                <a:cs typeface="Arial" panose="020B0604020202020204" pitchFamily="34" charset="0"/>
              </a:rPr>
              <a:t> di Francesco Petrarca, consultabile </a:t>
            </a:r>
            <a:r>
              <a:rPr lang="it-IT" sz="2000" i="1" dirty="0">
                <a:latin typeface="Arial" panose="020B0604020202020204" pitchFamily="34" charset="0"/>
                <a:cs typeface="Arial" panose="020B0604020202020204" pitchFamily="34" charset="0"/>
              </a:rPr>
              <a:t>online</a:t>
            </a:r>
            <a:r>
              <a:rPr lang="it-IT" sz="2000" dirty="0">
                <a:latin typeface="Arial" panose="020B0604020202020204" pitchFamily="34" charset="0"/>
                <a:cs typeface="Arial" panose="020B0604020202020204" pitchFamily="34" charset="0"/>
              </a:rPr>
              <a:t> all’indirizzo </a:t>
            </a:r>
            <a:r>
              <a:rPr lang="it-IT" sz="2000" dirty="0">
                <a:latin typeface="Arial" panose="020B0604020202020204" pitchFamily="34" charset="0"/>
                <a:cs typeface="Arial" panose="020B0604020202020204" pitchFamily="34" charset="0"/>
                <a:hlinkClick r:id="rId2"/>
              </a:rPr>
              <a:t>https://digi.vatlib.it/view/MSS_Vat.lat.3195</a:t>
            </a:r>
            <a:r>
              <a:rPr lang="it-IT" sz="2000" dirty="0">
                <a:latin typeface="Arial" panose="020B0604020202020204" pitchFamily="34" charset="0"/>
                <a:cs typeface="Arial" panose="020B0604020202020204" pitchFamily="34" charset="0"/>
              </a:rPr>
              <a:t>):</a:t>
            </a:r>
          </a:p>
          <a:p>
            <a:endParaRPr lang="it-IT" dirty="0"/>
          </a:p>
          <a:p>
            <a:endParaRPr lang="it-IT" dirty="0"/>
          </a:p>
        </p:txBody>
      </p:sp>
      <p:pic>
        <p:nvPicPr>
          <p:cNvPr id="4" name="Immagine 3">
            <a:extLst>
              <a:ext uri="{FF2B5EF4-FFF2-40B4-BE49-F238E27FC236}">
                <a16:creationId xmlns:a16="http://schemas.microsoft.com/office/drawing/2014/main" id="{95F8952F-8596-4006-A790-7E0A70331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114" y="1477373"/>
            <a:ext cx="10574043" cy="4605375"/>
          </a:xfrm>
          <a:prstGeom prst="rect">
            <a:avLst/>
          </a:prstGeom>
        </p:spPr>
      </p:pic>
      <p:sp>
        <p:nvSpPr>
          <p:cNvPr id="5" name="Rettangolo 4">
            <a:extLst>
              <a:ext uri="{FF2B5EF4-FFF2-40B4-BE49-F238E27FC236}">
                <a16:creationId xmlns:a16="http://schemas.microsoft.com/office/drawing/2014/main" id="{B7833A24-C30A-42F6-9F03-9CB0CEE41A57}"/>
              </a:ext>
            </a:extLst>
          </p:cNvPr>
          <p:cNvSpPr/>
          <p:nvPr/>
        </p:nvSpPr>
        <p:spPr>
          <a:xfrm>
            <a:off x="5065108" y="6192368"/>
            <a:ext cx="2061783" cy="400110"/>
          </a:xfrm>
          <a:prstGeom prst="rect">
            <a:avLst/>
          </a:prstGeom>
        </p:spPr>
        <p:txBody>
          <a:bodyPr wrap="none">
            <a:spAutoFit/>
          </a:bodyPr>
          <a:lstStyle/>
          <a:p>
            <a:pPr algn="ctr"/>
            <a:r>
              <a:rPr lang="it-IT" sz="2000" dirty="0">
                <a:latin typeface="Arial" panose="020B0604020202020204" pitchFamily="34" charset="0"/>
                <a:cs typeface="Arial" panose="020B0604020202020204" pitchFamily="34" charset="0"/>
              </a:rPr>
              <a:t>f. 1r (particolare)</a:t>
            </a:r>
          </a:p>
        </p:txBody>
      </p:sp>
    </p:spTree>
    <p:extLst>
      <p:ext uri="{BB962C8B-B14F-4D97-AF65-F5344CB8AC3E}">
        <p14:creationId xmlns:p14="http://schemas.microsoft.com/office/powerpoint/2010/main" val="231401435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TotalTime>
  <Words>2790</Words>
  <Application>Microsoft Office PowerPoint</Application>
  <PresentationFormat>Widescreen</PresentationFormat>
  <Paragraphs>68</Paragraphs>
  <Slides>21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Calibri</vt:lpstr>
      <vt:lpstr>Calibri Light</vt:lpstr>
      <vt:lpstr>Tema di Office</vt:lpstr>
      <vt:lpstr>L’edizione critica: fondamenti di ecdotica  Benedetta Aldinucci  Filologia italiana (Modulo A), Corso di Laurea Magistrale in Competenze Testuali  a.a. 2020-2021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hp</dc:creator>
  <cp:lastModifiedBy>hp</cp:lastModifiedBy>
  <cp:revision>96</cp:revision>
  <dcterms:created xsi:type="dcterms:W3CDTF">2019-09-18T12:28:52Z</dcterms:created>
  <dcterms:modified xsi:type="dcterms:W3CDTF">2020-09-27T10:13:04Z</dcterms:modified>
</cp:coreProperties>
</file>